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1" r:id="rId5"/>
  </p:sldMasterIdLst>
  <p:notesMasterIdLst>
    <p:notesMasterId r:id="rId27"/>
  </p:notesMasterIdLst>
  <p:sldIdLst>
    <p:sldId id="263" r:id="rId6"/>
    <p:sldId id="416" r:id="rId7"/>
    <p:sldId id="414" r:id="rId8"/>
    <p:sldId id="430" r:id="rId9"/>
    <p:sldId id="265" r:id="rId10"/>
    <p:sldId id="262" r:id="rId11"/>
    <p:sldId id="427" r:id="rId12"/>
    <p:sldId id="438" r:id="rId13"/>
    <p:sldId id="437" r:id="rId14"/>
    <p:sldId id="439" r:id="rId15"/>
    <p:sldId id="454" r:id="rId16"/>
    <p:sldId id="455" r:id="rId17"/>
    <p:sldId id="440" r:id="rId18"/>
    <p:sldId id="456" r:id="rId19"/>
    <p:sldId id="457" r:id="rId20"/>
    <p:sldId id="458" r:id="rId21"/>
    <p:sldId id="459" r:id="rId22"/>
    <p:sldId id="460" r:id="rId23"/>
    <p:sldId id="435" r:id="rId24"/>
    <p:sldId id="461" r:id="rId25"/>
    <p:sldId id="462"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A5D6D8-F878-CF59-1D82-CBA855EE51DC}" v="4" dt="2024-02-09T16:22:54.2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5620"/>
    <p:restoredTop sz="57915" autoAdjust="0"/>
  </p:normalViewPr>
  <p:slideViewPr>
    <p:cSldViewPr snapToGrid="0">
      <p:cViewPr varScale="1">
        <p:scale>
          <a:sx n="47" d="100"/>
          <a:sy n="47" d="100"/>
        </p:scale>
        <p:origin x="2035" y="58"/>
      </p:cViewPr>
      <p:guideLst/>
    </p:cSldViewPr>
  </p:slideViewPr>
  <p:notesTextViewPr>
    <p:cViewPr>
      <p:scale>
        <a:sx n="1" d="1"/>
        <a:sy n="1" d="1"/>
      </p:scale>
      <p:origin x="0" y="0"/>
    </p:cViewPr>
  </p:notesTextViewPr>
  <p:notesViewPr>
    <p:cSldViewPr snapToGrid="0">
      <p:cViewPr>
        <p:scale>
          <a:sx n="1" d="2"/>
          <a:sy n="1" d="2"/>
        </p:scale>
        <p:origin x="3480" y="41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0DB8C5-D92C-1A47-9362-26053D53F804}" type="datetimeFigureOut">
              <a:rPr lang="en-US" smtClean="0"/>
              <a:t>6/13/2024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02DF8E-26BD-DB48-8B55-710E2296F2E0}" type="slidenum">
              <a:rPr lang="en-US" smtClean="0"/>
              <a:t>‹#›</a:t>
            </a:fld>
            <a:endParaRPr lang="en-US"/>
          </a:p>
        </p:txBody>
      </p:sp>
    </p:spTree>
    <p:extLst>
      <p:ext uri="{BB962C8B-B14F-4D97-AF65-F5344CB8AC3E}">
        <p14:creationId xmlns:p14="http://schemas.microsoft.com/office/powerpoint/2010/main" val="3989419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Verdana"/>
                <a:ea typeface="Verdana"/>
              </a:rPr>
              <a:t>COORDINATOR</a:t>
            </a:r>
            <a:endParaRPr lang="en-US" b="1" dirty="0"/>
          </a:p>
          <a:p>
            <a:endParaRPr lang="en-US" dirty="0"/>
          </a:p>
          <a:p>
            <a:pPr>
              <a:lnSpc>
                <a:spcPct val="107000"/>
              </a:lnSpc>
              <a:spcAft>
                <a:spcPts val="800"/>
              </a:spcAft>
            </a:pPr>
            <a:r>
              <a:rPr lang="en-CA" dirty="0">
                <a:effectLst/>
                <a:latin typeface="Verdana" panose="020B0604030504040204" pitchFamily="34" charset="0"/>
                <a:ea typeface="Calibri" panose="020F0502020204030204" pitchFamily="34" charset="0"/>
                <a:cs typeface="Times New Roman" panose="02020603050405020304" pitchFamily="18" charset="0"/>
              </a:rPr>
              <a:t>Read out Housekeeping slide.</a:t>
            </a:r>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a:t>
            </a:fld>
            <a:endParaRPr lang="en-US"/>
          </a:p>
        </p:txBody>
      </p:sp>
    </p:spTree>
    <p:extLst>
      <p:ext uri="{BB962C8B-B14F-4D97-AF65-F5344CB8AC3E}">
        <p14:creationId xmlns:p14="http://schemas.microsoft.com/office/powerpoint/2010/main" val="3925531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200" b="1" i="0" dirty="0">
                <a:solidFill>
                  <a:srgbClr val="000000"/>
                </a:solidFill>
                <a:effectLst/>
                <a:highlight>
                  <a:srgbClr val="FFFFFF"/>
                </a:highlight>
                <a:latin typeface="Verdana" panose="020B0604030504040204" pitchFamily="34" charset="0"/>
              </a:rPr>
              <a:t>TRAINER</a:t>
            </a:r>
          </a:p>
          <a:p>
            <a:pPr algn="l" rtl="0" fontAlgn="base"/>
            <a:endParaRPr lang="en-US" sz="1200" b="0" i="0" dirty="0">
              <a:solidFill>
                <a:srgbClr val="000000"/>
              </a:solidFill>
              <a:effectLst/>
              <a:highlight>
                <a:srgbClr val="FFFFFF"/>
              </a:highlight>
              <a:latin typeface="Segoe UI" panose="020B0502040204020203" pitchFamily="34" charset="0"/>
            </a:endParaRPr>
          </a:p>
          <a:p>
            <a:pPr algn="l" rtl="0" fontAlgn="base"/>
            <a:r>
              <a:rPr lang="en-US" sz="1200" b="0" i="0" dirty="0">
                <a:solidFill>
                  <a:srgbClr val="000000"/>
                </a:solidFill>
                <a:effectLst/>
                <a:highlight>
                  <a:srgbClr val="FFFFFF"/>
                </a:highlight>
                <a:latin typeface="Verdana" panose="020B0604030504040204" pitchFamily="34" charset="0"/>
              </a:rPr>
              <a:t>Read the description for External Limits and then open the conversation up. Ask if anyone has any examples of external limits. When you click on the slide a second time, the examples will show up. You might not need to use these examples, as they might be brought up by participants. However, they are there in case the group is quiet.  </a:t>
            </a:r>
            <a:endParaRPr lang="en-US" sz="1200" b="0" i="0" dirty="0">
              <a:solidFill>
                <a:srgbClr val="000000"/>
              </a:solidFill>
              <a:effectLst/>
              <a:highlight>
                <a:srgbClr val="FFFFFF"/>
              </a:highlight>
              <a:latin typeface="Segoe UI" panose="020B0502040204020203" pitchFamily="34" charset="0"/>
            </a:endParaRP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4BF0CF-4343-48FF-A3CC-AD7E977F997F}"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79578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200" b="1" i="0" dirty="0">
                <a:solidFill>
                  <a:srgbClr val="000000"/>
                </a:solidFill>
                <a:effectLst/>
                <a:highlight>
                  <a:srgbClr val="FFFFFF"/>
                </a:highlight>
                <a:latin typeface="Verdana" panose="020B0604030504040204" pitchFamily="34" charset="0"/>
              </a:rPr>
              <a:t>TRAINER</a:t>
            </a:r>
            <a:endParaRPr lang="en-US" sz="1200" b="0" i="0" dirty="0">
              <a:solidFill>
                <a:srgbClr val="000000"/>
              </a:solidFill>
              <a:effectLst/>
              <a:highlight>
                <a:srgbClr val="FFFFFF"/>
              </a:highlight>
              <a:latin typeface="Verdana" panose="020B0604030504040204" pitchFamily="34" charset="0"/>
            </a:endParaRPr>
          </a:p>
          <a:p>
            <a:pPr algn="l" rtl="0" fontAlgn="base"/>
            <a:endParaRPr lang="en-US" sz="1200" b="0" i="0" dirty="0">
              <a:solidFill>
                <a:srgbClr val="000000"/>
              </a:solidFill>
              <a:effectLst/>
              <a:highlight>
                <a:srgbClr val="FFFFFF"/>
              </a:highlight>
              <a:latin typeface="Verdana" panose="020B0604030504040204" pitchFamily="34" charset="0"/>
            </a:endParaRPr>
          </a:p>
          <a:p>
            <a:pPr algn="l" rtl="0" fontAlgn="base"/>
            <a:r>
              <a:rPr lang="en-US" sz="1200" b="0" i="0" dirty="0">
                <a:solidFill>
                  <a:srgbClr val="000000"/>
                </a:solidFill>
                <a:effectLst/>
                <a:highlight>
                  <a:srgbClr val="FFFFFF"/>
                </a:highlight>
                <a:latin typeface="Verdana" panose="020B0604030504040204" pitchFamily="34" charset="0"/>
              </a:rPr>
              <a:t>Read the description for Internal Limits and asks if anyone has any personal boundaries that they would like to share. When you click on the slide a second time, the examples will show up. You might not need to use these examples, as they might be brought up by participants. However, they are there in case the group is quiet. </a:t>
            </a:r>
          </a:p>
          <a:p>
            <a:pPr algn="l" rtl="0" fontAlgn="base"/>
            <a:endParaRPr lang="en-US" sz="1200" b="0" i="0" dirty="0">
              <a:solidFill>
                <a:srgbClr val="000000"/>
              </a:solidFill>
              <a:effectLst/>
              <a:highlight>
                <a:srgbClr val="FFFFFF"/>
              </a:highlight>
              <a:latin typeface="Verdana" panose="020B0604030504040204" pitchFamily="34" charset="0"/>
            </a:endParaRPr>
          </a:p>
          <a:p>
            <a:pPr algn="l" rtl="0" fontAlgn="base"/>
            <a:r>
              <a:rPr lang="en-US" sz="1200" b="1" i="0" dirty="0">
                <a:solidFill>
                  <a:srgbClr val="000000"/>
                </a:solidFill>
                <a:effectLst/>
                <a:highlight>
                  <a:srgbClr val="FFFFFF"/>
                </a:highlight>
                <a:latin typeface="Verdana" panose="020B0604030504040204" pitchFamily="34" charset="0"/>
              </a:rPr>
              <a:t>Reiterate: </a:t>
            </a:r>
            <a:r>
              <a:rPr lang="en-US" sz="1200" b="0" i="0" dirty="0">
                <a:solidFill>
                  <a:srgbClr val="000000"/>
                </a:solidFill>
                <a:effectLst/>
                <a:highlight>
                  <a:srgbClr val="FFFFFF"/>
                </a:highlight>
                <a:latin typeface="Verdana" panose="020B0604030504040204" pitchFamily="34" charset="0"/>
              </a:rPr>
              <a:t>while we might not have the same personal boundaries as those of our organization, we always need to follow our organization’s boundaries. Risk averse organizations like hospitals might have stricter boundaries than you have, such as not accepting gifts or offering rides.  </a:t>
            </a:r>
            <a:endParaRPr lang="en-US" sz="1200" b="0" i="0" dirty="0">
              <a:solidFill>
                <a:srgbClr val="000000"/>
              </a:solidFill>
              <a:effectLst/>
              <a:highlight>
                <a:srgbClr val="FFFFFF"/>
              </a:highlight>
              <a:latin typeface="Segoe UI" panose="020B0502040204020203" pitchFamily="34" charset="0"/>
            </a:endParaRP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4BF0CF-4343-48FF-A3CC-AD7E977F997F}"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2472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200" b="1" i="0" dirty="0">
                <a:solidFill>
                  <a:srgbClr val="000000"/>
                </a:solidFill>
                <a:effectLst/>
                <a:highlight>
                  <a:srgbClr val="FFFFFF"/>
                </a:highlight>
                <a:latin typeface="Verdana" panose="020B0604030504040204" pitchFamily="34" charset="0"/>
              </a:rPr>
              <a:t>TRAINER</a:t>
            </a:r>
          </a:p>
          <a:p>
            <a:pPr algn="l" rtl="0" fontAlgn="base"/>
            <a:endParaRPr lang="en-US" sz="1200" b="1" i="0" dirty="0">
              <a:solidFill>
                <a:srgbClr val="000000"/>
              </a:solidFill>
              <a:effectLst/>
              <a:highlight>
                <a:srgbClr val="FFFFFF"/>
              </a:highlight>
              <a:latin typeface="Verdana" panose="020B0604030504040204" pitchFamily="34" charset="0"/>
            </a:endParaRPr>
          </a:p>
          <a:p>
            <a:pPr algn="l" rtl="0" fontAlgn="base"/>
            <a:r>
              <a:rPr lang="en-US" sz="1200" b="0" i="0" dirty="0">
                <a:solidFill>
                  <a:srgbClr val="000000"/>
                </a:solidFill>
                <a:effectLst/>
                <a:highlight>
                  <a:srgbClr val="FFFFFF"/>
                </a:highlight>
                <a:latin typeface="Verdana" panose="020B0604030504040204" pitchFamily="34" charset="0"/>
              </a:rPr>
              <a:t>Group discussion question.  </a:t>
            </a:r>
          </a:p>
          <a:p>
            <a:pPr algn="l" rtl="0" fontAlgn="base"/>
            <a:endParaRPr lang="en-US" sz="1200" b="0" i="0" dirty="0">
              <a:solidFill>
                <a:srgbClr val="000000"/>
              </a:solidFill>
              <a:effectLst/>
              <a:highlight>
                <a:srgbClr val="FFFFFF"/>
              </a:highlight>
              <a:latin typeface="Segoe UI" panose="020B0502040204020203" pitchFamily="34" charset="0"/>
            </a:endParaRPr>
          </a:p>
          <a:p>
            <a:pPr algn="l" rtl="0" fontAlgn="base"/>
            <a:r>
              <a:rPr lang="en-US" sz="1200" b="0" i="0" dirty="0">
                <a:solidFill>
                  <a:srgbClr val="000000"/>
                </a:solidFill>
                <a:effectLst/>
                <a:highlight>
                  <a:srgbClr val="FFFFFF"/>
                </a:highlight>
                <a:latin typeface="Verdana" panose="020B0604030504040204" pitchFamily="34" charset="0"/>
              </a:rPr>
              <a:t>Points to raise if they don’t come up naturally:  </a:t>
            </a:r>
            <a:endParaRPr lang="en-US" sz="1200" b="0" i="0" dirty="0">
              <a:solidFill>
                <a:srgbClr val="000000"/>
              </a:solidFill>
              <a:effectLst/>
              <a:highlight>
                <a:srgbClr val="FFFFFF"/>
              </a:highlight>
              <a:latin typeface="Segoe UI" panose="020B0502040204020203" pitchFamily="34" charset="0"/>
            </a:endParaRPr>
          </a:p>
          <a:p>
            <a:pPr marL="285750" indent="-285750" algn="l" rtl="0" fontAlgn="base">
              <a:buFont typeface="Arial" panose="020B0604020202020204" pitchFamily="34" charset="0"/>
              <a:buChar char="•"/>
            </a:pPr>
            <a:r>
              <a:rPr lang="en-US" sz="1200" b="0" i="0" dirty="0">
                <a:solidFill>
                  <a:srgbClr val="000000"/>
                </a:solidFill>
                <a:effectLst/>
                <a:highlight>
                  <a:srgbClr val="FFFFFF"/>
                </a:highlight>
                <a:latin typeface="Verdana" panose="020B0604030504040204" pitchFamily="34" charset="0"/>
              </a:rPr>
              <a:t>When looking for a Peer Support role, read the organization’s policies and procedures. Make sure that your personal boundaries align with these boundaries. </a:t>
            </a:r>
          </a:p>
          <a:p>
            <a:pPr marL="285750" indent="-285750" algn="l" rtl="0" fontAlgn="base">
              <a:buFont typeface="Arial" panose="020B0604020202020204" pitchFamily="34" charset="0"/>
              <a:buChar char="•"/>
            </a:pPr>
            <a:r>
              <a:rPr lang="en-US" sz="1200" b="0" i="0" dirty="0">
                <a:solidFill>
                  <a:srgbClr val="000000"/>
                </a:solidFill>
                <a:effectLst/>
                <a:highlight>
                  <a:srgbClr val="FFFFFF"/>
                </a:highlight>
                <a:latin typeface="Verdana" panose="020B0604030504040204" pitchFamily="34" charset="0"/>
              </a:rPr>
              <a:t>Talk to your supervisor when training if you require any explanations about the boundaries. It is easier to follow boundaries, when we understand why they exist and what can happen if they are broken.  </a:t>
            </a:r>
          </a:p>
          <a:p>
            <a:pPr algn="l" rtl="0" fontAlgn="base"/>
            <a:endParaRPr lang="en-US" sz="1200" b="1" i="0" dirty="0">
              <a:solidFill>
                <a:srgbClr val="000000"/>
              </a:solidFill>
              <a:effectLst/>
              <a:highlight>
                <a:srgbClr val="FFFFFF"/>
              </a:highlight>
              <a:latin typeface="Verdana" panose="020B0604030504040204" pitchFamily="34" charset="0"/>
            </a:endParaRPr>
          </a:p>
          <a:p>
            <a:pPr algn="l" rtl="0" fontAlgn="base"/>
            <a:endParaRPr lang="en-US" sz="1200" b="1" i="0" dirty="0">
              <a:solidFill>
                <a:srgbClr val="000000"/>
              </a:solidFill>
              <a:effectLst/>
              <a:highlight>
                <a:srgbClr val="FFFFFF"/>
              </a:highlight>
              <a:latin typeface="Verdana" panose="020B0604030504040204" pitchFamily="34" charset="0"/>
            </a:endParaRPr>
          </a:p>
          <a:p>
            <a:pPr algn="l" rtl="0" fontAlgn="base"/>
            <a:r>
              <a:rPr lang="en-US" sz="1200" b="1" i="0" dirty="0">
                <a:solidFill>
                  <a:srgbClr val="000000"/>
                </a:solidFill>
                <a:effectLst/>
                <a:highlight>
                  <a:srgbClr val="FFFFFF"/>
                </a:highlight>
                <a:latin typeface="Verdana" panose="020B0604030504040204" pitchFamily="34" charset="0"/>
              </a:rPr>
              <a:t>At this point you should be halfway through the allotted time. </a:t>
            </a:r>
            <a:r>
              <a:rPr lang="en-US" sz="1200" b="0" i="0" dirty="0">
                <a:solidFill>
                  <a:srgbClr val="000000"/>
                </a:solidFill>
                <a:effectLst/>
                <a:highlight>
                  <a:srgbClr val="FFFFFF"/>
                </a:highlight>
                <a:latin typeface="Verdana" panose="020B0604030504040204" pitchFamily="34" charset="0"/>
              </a:rPr>
              <a:t> </a:t>
            </a:r>
            <a:endParaRPr lang="en-US" sz="1200" b="0" i="0" dirty="0">
              <a:solidFill>
                <a:srgbClr val="000000"/>
              </a:solidFill>
              <a:effectLst/>
              <a:highlight>
                <a:srgbClr val="FFFFFF"/>
              </a:highlight>
              <a:latin typeface="Segoe UI" panose="020B0502040204020203" pitchFamily="34" charset="0"/>
            </a:endParaRPr>
          </a:p>
          <a:p>
            <a:endParaRPr lang="en-CA" dirty="0"/>
          </a:p>
        </p:txBody>
      </p:sp>
      <p:sp>
        <p:nvSpPr>
          <p:cNvPr id="4" name="Slide Number Placeholder 3"/>
          <p:cNvSpPr>
            <a:spLocks noGrp="1"/>
          </p:cNvSpPr>
          <p:nvPr>
            <p:ph type="sldNum" sz="quarter" idx="5"/>
          </p:nvPr>
        </p:nvSpPr>
        <p:spPr/>
        <p:txBody>
          <a:bodyPr/>
          <a:lstStyle/>
          <a:p>
            <a:fld id="{6002DF8E-26BD-DB48-8B55-710E2296F2E0}" type="slidenum">
              <a:rPr lang="en-US" smtClean="0"/>
              <a:t>12</a:t>
            </a:fld>
            <a:endParaRPr lang="en-US"/>
          </a:p>
        </p:txBody>
      </p:sp>
    </p:spTree>
    <p:extLst>
      <p:ext uri="{BB962C8B-B14F-4D97-AF65-F5344CB8AC3E}">
        <p14:creationId xmlns:p14="http://schemas.microsoft.com/office/powerpoint/2010/main" val="31383065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200" b="1" i="0" dirty="0">
                <a:solidFill>
                  <a:srgbClr val="000000"/>
                </a:solidFill>
                <a:effectLst/>
                <a:highlight>
                  <a:srgbClr val="FFFFFF"/>
                </a:highlight>
                <a:latin typeface="Verdana" panose="020B0604030504040204" pitchFamily="34" charset="0"/>
              </a:rPr>
              <a:t>TRAINER</a:t>
            </a:r>
          </a:p>
          <a:p>
            <a:pPr algn="l" rtl="0" fontAlgn="base"/>
            <a:endParaRPr lang="en-US" sz="1200" b="1" i="0" dirty="0">
              <a:solidFill>
                <a:srgbClr val="000000"/>
              </a:solidFill>
              <a:effectLst/>
              <a:highlight>
                <a:srgbClr val="FFFFFF"/>
              </a:highlight>
              <a:latin typeface="Verdana" panose="020B0604030504040204" pitchFamily="34" charset="0"/>
            </a:endParaRPr>
          </a:p>
          <a:p>
            <a:pPr algn="l" rtl="0" fontAlgn="base"/>
            <a:r>
              <a:rPr lang="en-US" sz="1200" b="0" i="0" dirty="0">
                <a:solidFill>
                  <a:srgbClr val="000000"/>
                </a:solidFill>
                <a:effectLst/>
                <a:highlight>
                  <a:srgbClr val="FFFFFF"/>
                </a:highlight>
                <a:latin typeface="Verdana" panose="020B0604030504040204" pitchFamily="34" charset="0"/>
              </a:rPr>
              <a:t>Read the slide describing how our session Expectations work as our agreed upon boundaries.  </a:t>
            </a:r>
          </a:p>
          <a:p>
            <a:pPr algn="l" rtl="0" fontAlgn="base"/>
            <a:endParaRPr lang="en-US" sz="1200" b="0" i="0" dirty="0">
              <a:solidFill>
                <a:srgbClr val="000000"/>
              </a:solidFill>
              <a:effectLst/>
              <a:highlight>
                <a:srgbClr val="FFFFFF"/>
              </a:highlight>
              <a:latin typeface="Verdana" panose="020B0604030504040204" pitchFamily="34" charset="0"/>
            </a:endParaRPr>
          </a:p>
          <a:p>
            <a:pPr algn="l" rtl="0" fontAlgn="base"/>
            <a:r>
              <a:rPr lang="en-US" sz="1200" b="0" i="0" dirty="0">
                <a:solidFill>
                  <a:srgbClr val="000000"/>
                </a:solidFill>
                <a:effectLst/>
                <a:highlight>
                  <a:srgbClr val="FFFFFF"/>
                </a:highlight>
                <a:latin typeface="Verdana" panose="020B0604030504040204" pitchFamily="34" charset="0"/>
              </a:rPr>
              <a:t>Points you can bring up:  </a:t>
            </a:r>
          </a:p>
          <a:p>
            <a:pPr marL="285750" indent="-285750" algn="l" rtl="0" fontAlgn="base">
              <a:buFont typeface="Arial" panose="020B0604020202020204" pitchFamily="34" charset="0"/>
              <a:buChar char="•"/>
            </a:pPr>
            <a:r>
              <a:rPr lang="en-US" sz="1200" b="0" i="0" dirty="0">
                <a:solidFill>
                  <a:srgbClr val="000000"/>
                </a:solidFill>
                <a:effectLst/>
                <a:highlight>
                  <a:srgbClr val="FFFFFF"/>
                </a:highlight>
                <a:latin typeface="Verdana" panose="020B0604030504040204" pitchFamily="34" charset="0"/>
              </a:rPr>
              <a:t>Language: some people prefer to use the language of “expectations” instead of “boundaries” as it can have more positive connotations.  </a:t>
            </a:r>
          </a:p>
          <a:p>
            <a:pPr marL="285750" indent="-285750" algn="l" rtl="0" fontAlgn="base">
              <a:buFont typeface="Arial" panose="020B0604020202020204" pitchFamily="34" charset="0"/>
              <a:buChar char="•"/>
            </a:pPr>
            <a:r>
              <a:rPr lang="en-US" sz="1200" b="0" i="0" dirty="0">
                <a:solidFill>
                  <a:srgbClr val="000000"/>
                </a:solidFill>
                <a:effectLst/>
                <a:highlight>
                  <a:srgbClr val="FFFFFF"/>
                </a:highlight>
                <a:latin typeface="Verdana" panose="020B0604030504040204" pitchFamily="34" charset="0"/>
              </a:rPr>
              <a:t>We can also work to reframe the language of “boundaries.” Instead of thinking of them as fences created to keep other people out, we can imagine them as protective structures. Boundaries help both people feel safe and comfortable and allow them to continue developing a relationship.  </a:t>
            </a:r>
          </a:p>
          <a:p>
            <a:pPr marL="285750" indent="-285750" algn="l" rtl="0" fontAlgn="base">
              <a:buFont typeface="Arial" panose="020B0604020202020204" pitchFamily="34" charset="0"/>
              <a:buChar char="•"/>
            </a:pPr>
            <a:r>
              <a:rPr lang="en-US" sz="1200" b="0" i="0" dirty="0">
                <a:solidFill>
                  <a:srgbClr val="000000"/>
                </a:solidFill>
                <a:effectLst/>
                <a:highlight>
                  <a:srgbClr val="FFFFFF"/>
                </a:highlight>
                <a:latin typeface="Verdana" panose="020B0604030504040204" pitchFamily="34" charset="0"/>
              </a:rPr>
              <a:t>Your Peer might not have the same boundaries that you have. That’s why it’s important for you </a:t>
            </a:r>
            <a:r>
              <a:rPr lang="en-US" sz="1200" b="0" i="1" dirty="0">
                <a:solidFill>
                  <a:srgbClr val="000000"/>
                </a:solidFill>
                <a:effectLst/>
                <a:highlight>
                  <a:srgbClr val="FFFFFF"/>
                </a:highlight>
                <a:latin typeface="Verdana" panose="020B0604030504040204" pitchFamily="34" charset="0"/>
              </a:rPr>
              <a:t>both </a:t>
            </a:r>
            <a:r>
              <a:rPr lang="en-US" sz="1200" b="0" i="0" dirty="0">
                <a:solidFill>
                  <a:srgbClr val="000000"/>
                </a:solidFill>
                <a:effectLst/>
                <a:highlight>
                  <a:srgbClr val="FFFFFF"/>
                </a:highlight>
                <a:latin typeface="Verdana" panose="020B0604030504040204" pitchFamily="34" charset="0"/>
              </a:rPr>
              <a:t>to contribute to the creation of boundaries. There might be topics you are comfortable discussing, that they are not.  </a:t>
            </a:r>
          </a:p>
          <a:p>
            <a:pPr marL="285750" indent="-285750" algn="l" rtl="0" fontAlgn="base">
              <a:buFont typeface="Arial" panose="020B0604020202020204" pitchFamily="34" charset="0"/>
              <a:buChar char="•"/>
            </a:pPr>
            <a:r>
              <a:rPr lang="en-US" sz="1200" b="0" i="0" dirty="0">
                <a:solidFill>
                  <a:srgbClr val="000000"/>
                </a:solidFill>
                <a:effectLst/>
                <a:highlight>
                  <a:srgbClr val="FFFFFF"/>
                </a:highlight>
                <a:latin typeface="Verdana" panose="020B0604030504040204" pitchFamily="34" charset="0"/>
              </a:rPr>
              <a:t>It can help both parties for the boundaries to be written down and not only discussed orally.  </a:t>
            </a:r>
          </a:p>
          <a:p>
            <a:pPr algn="l" rtl="0" fontAlgn="base"/>
            <a:endParaRPr lang="en-US" sz="1200" b="0" i="0" dirty="0">
              <a:solidFill>
                <a:srgbClr val="000000"/>
              </a:solidFill>
              <a:effectLst/>
              <a:highlight>
                <a:srgbClr val="FFFFFF"/>
              </a:highlight>
              <a:latin typeface="Verdana" panose="020B0604030504040204" pitchFamily="34" charset="0"/>
            </a:endParaRPr>
          </a:p>
          <a:p>
            <a:pPr algn="l" rtl="0" fontAlgn="base"/>
            <a:r>
              <a:rPr lang="en-US" sz="1200" b="0" i="0" dirty="0">
                <a:solidFill>
                  <a:srgbClr val="000000"/>
                </a:solidFill>
                <a:effectLst/>
                <a:highlight>
                  <a:srgbClr val="FFFFFF"/>
                </a:highlight>
                <a:latin typeface="Verdana" panose="020B0604030504040204" pitchFamily="34" charset="0"/>
              </a:rPr>
              <a:t>Following this discussion raise the following questions for the group: </a:t>
            </a:r>
          </a:p>
          <a:p>
            <a:pPr marL="342900" indent="-342900" algn="l" rtl="0" fontAlgn="base">
              <a:buFont typeface="+mj-lt"/>
              <a:buAutoNum type="arabicPeriod"/>
            </a:pPr>
            <a:r>
              <a:rPr lang="en-US" sz="1200" b="0" i="0" dirty="0">
                <a:solidFill>
                  <a:srgbClr val="000000"/>
                </a:solidFill>
                <a:effectLst/>
                <a:highlight>
                  <a:srgbClr val="FFFFFF"/>
                </a:highlight>
                <a:latin typeface="Verdana" panose="020B0604030504040204" pitchFamily="34" charset="0"/>
              </a:rPr>
              <a:t>Outside of this framework, how would you empathetically communicate boundaries to a Peer? </a:t>
            </a:r>
          </a:p>
          <a:p>
            <a:pPr marL="342900" indent="-342900" algn="l" rtl="0" fontAlgn="base">
              <a:buFont typeface="+mj-lt"/>
              <a:buAutoNum type="arabicPeriod"/>
            </a:pPr>
            <a:r>
              <a:rPr lang="en-US" sz="1200" b="0" i="0" dirty="0">
                <a:solidFill>
                  <a:srgbClr val="000000"/>
                </a:solidFill>
                <a:effectLst/>
                <a:highlight>
                  <a:srgbClr val="FFFFFF"/>
                </a:highlight>
                <a:latin typeface="Verdana" panose="020B0604030504040204" pitchFamily="34" charset="0"/>
              </a:rPr>
              <a:t>Are boundaries at your work clearly communicated? If so, how were they communicated? If not, what else needs to be communicated?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4BF0CF-4343-48FF-A3CC-AD7E977F997F}"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434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200" b="1" i="0" dirty="0">
                <a:solidFill>
                  <a:srgbClr val="000000"/>
                </a:solidFill>
                <a:effectLst/>
                <a:highlight>
                  <a:srgbClr val="FFFFFF"/>
                </a:highlight>
                <a:latin typeface="Verdana" panose="020B0604030504040204" pitchFamily="34" charset="0"/>
              </a:rPr>
              <a:t>TRAINER</a:t>
            </a:r>
          </a:p>
          <a:p>
            <a:pPr algn="l" rtl="0" fontAlgn="base"/>
            <a:endParaRPr lang="en-US" sz="1200" b="1" i="0" dirty="0">
              <a:solidFill>
                <a:srgbClr val="000000"/>
              </a:solidFill>
              <a:effectLst/>
              <a:highlight>
                <a:srgbClr val="FFFFFF"/>
              </a:highlight>
              <a:latin typeface="Verdana" panose="020B0604030504040204" pitchFamily="34" charset="0"/>
            </a:endParaRPr>
          </a:p>
          <a:p>
            <a:pPr algn="l" rtl="0" fontAlgn="base"/>
            <a:r>
              <a:rPr lang="en-US" sz="1200" b="0" i="0" dirty="0">
                <a:solidFill>
                  <a:srgbClr val="000000"/>
                </a:solidFill>
                <a:effectLst/>
                <a:highlight>
                  <a:srgbClr val="FFFFFF"/>
                </a:highlight>
                <a:latin typeface="Verdana" panose="020B0604030504040204" pitchFamily="34" charset="0"/>
              </a:rPr>
              <a:t>“This brings us back to one of the cornerstones of Peer Support: Self Awareness. It’s important to know the physical and emotional signs that signal that your boundaries aren’t being </a:t>
            </a:r>
            <a:r>
              <a:rPr lang="en-US" sz="1200" b="0" i="0" dirty="0" err="1">
                <a:solidFill>
                  <a:srgbClr val="000000"/>
                </a:solidFill>
                <a:effectLst/>
                <a:highlight>
                  <a:srgbClr val="FFFFFF"/>
                </a:highlight>
                <a:latin typeface="Verdana" panose="020B0604030504040204" pitchFamily="34" charset="0"/>
              </a:rPr>
              <a:t>honoured</a:t>
            </a:r>
            <a:r>
              <a:rPr lang="en-US" sz="1200" b="0" i="0" dirty="0">
                <a:solidFill>
                  <a:srgbClr val="000000"/>
                </a:solidFill>
                <a:effectLst/>
                <a:highlight>
                  <a:srgbClr val="FFFFFF"/>
                </a:highlight>
                <a:latin typeface="Verdana" panose="020B0604030504040204" pitchFamily="34" charset="0"/>
              </a:rPr>
              <a:t>. This recognition is important for two reasons: </a:t>
            </a:r>
            <a:endParaRPr lang="en-US" sz="1200" b="0" i="0" dirty="0">
              <a:solidFill>
                <a:srgbClr val="000000"/>
              </a:solidFill>
              <a:effectLst/>
              <a:highlight>
                <a:srgbClr val="FFFFFF"/>
              </a:highlight>
              <a:latin typeface="Segoe UI" panose="020B0502040204020203" pitchFamily="34" charset="0"/>
            </a:endParaRPr>
          </a:p>
          <a:p>
            <a:pPr marL="342900" indent="-342900" algn="l" rtl="0" fontAlgn="base">
              <a:buFont typeface="+mj-lt"/>
              <a:buAutoNum type="arabicPeriod"/>
            </a:pPr>
            <a:r>
              <a:rPr lang="en-US" sz="1200" b="0" i="0" dirty="0">
                <a:solidFill>
                  <a:srgbClr val="000000"/>
                </a:solidFill>
                <a:effectLst/>
                <a:highlight>
                  <a:srgbClr val="FFFFFF"/>
                </a:highlight>
                <a:latin typeface="Verdana" panose="020B0604030504040204" pitchFamily="34" charset="0"/>
              </a:rPr>
              <a:t>These feelings can act as early warning signs alerting you to boundaries that you didn’t know were being crossed or even boundaries you didn’t know you had! </a:t>
            </a:r>
          </a:p>
          <a:p>
            <a:pPr marL="342900" indent="-342900" algn="l" rtl="0" fontAlgn="base">
              <a:buFont typeface="+mj-lt"/>
              <a:buAutoNum type="arabicPeriod"/>
            </a:pPr>
            <a:r>
              <a:rPr lang="en-US" sz="1200" b="0" i="0" dirty="0">
                <a:solidFill>
                  <a:srgbClr val="000000"/>
                </a:solidFill>
                <a:effectLst/>
                <a:highlight>
                  <a:srgbClr val="FFFFFF"/>
                </a:highlight>
                <a:latin typeface="Verdana" panose="020B0604030504040204" pitchFamily="34" charset="0"/>
              </a:rPr>
              <a:t>This recognition demonstrates the importance of boundaries: boundaries can have significant mental and physical health benefits.” </a:t>
            </a:r>
          </a:p>
          <a:p>
            <a:pPr algn="l" rtl="0" fontAlgn="base"/>
            <a:endParaRPr lang="en-US" sz="1200" b="0" i="0" dirty="0">
              <a:solidFill>
                <a:srgbClr val="000000"/>
              </a:solidFill>
              <a:effectLst/>
              <a:highlight>
                <a:srgbClr val="FFFFFF"/>
              </a:highlight>
              <a:latin typeface="Verdana" panose="020B0604030504040204" pitchFamily="34" charset="0"/>
            </a:endParaRPr>
          </a:p>
          <a:p>
            <a:pPr algn="l" rtl="0" fontAlgn="base"/>
            <a:r>
              <a:rPr lang="en-US" sz="1200" b="0" i="0" dirty="0">
                <a:solidFill>
                  <a:srgbClr val="000000"/>
                </a:solidFill>
                <a:effectLst/>
                <a:highlight>
                  <a:srgbClr val="FFFFFF"/>
                </a:highlight>
                <a:latin typeface="Verdana" panose="020B0604030504040204" pitchFamily="34" charset="0"/>
              </a:rPr>
              <a:t>When you click the space bar, the examples will appear.  </a:t>
            </a:r>
            <a:endParaRPr lang="en-US" sz="1200" b="0" i="0" dirty="0">
              <a:solidFill>
                <a:srgbClr val="000000"/>
              </a:solidFill>
              <a:effectLst/>
              <a:highlight>
                <a:srgbClr val="FFFFFF"/>
              </a:highlight>
              <a:latin typeface="Segoe UI" panose="020B0502040204020203" pitchFamily="34" charset="0"/>
            </a:endParaRPr>
          </a:p>
          <a:p>
            <a:pPr algn="l" rtl="0" fontAlgn="base"/>
            <a:endParaRPr lang="en-US" sz="1200" b="0" i="0" dirty="0">
              <a:solidFill>
                <a:srgbClr val="000000"/>
              </a:solidFill>
              <a:effectLst/>
              <a:highlight>
                <a:srgbClr val="FFFFFF"/>
              </a:highlight>
              <a:latin typeface="Verdana" panose="020B0604030504040204" pitchFamily="34" charset="0"/>
            </a:endParaRPr>
          </a:p>
          <a:p>
            <a:pPr algn="l" rtl="0" fontAlgn="base"/>
            <a:r>
              <a:rPr lang="en-US" sz="1200" b="0" i="0" dirty="0">
                <a:solidFill>
                  <a:srgbClr val="000000"/>
                </a:solidFill>
                <a:effectLst/>
                <a:highlight>
                  <a:srgbClr val="FFFFFF"/>
                </a:highlight>
                <a:latin typeface="Verdana" panose="020B0604030504040204" pitchFamily="34" charset="0"/>
              </a:rPr>
              <a:t>“One the slide we have some examples, but this will be different for everyone. What happens/how do you feel when you don’t </a:t>
            </a:r>
            <a:r>
              <a:rPr lang="en-US" sz="1200" b="0" i="0" dirty="0" err="1">
                <a:solidFill>
                  <a:srgbClr val="000000"/>
                </a:solidFill>
                <a:effectLst/>
                <a:highlight>
                  <a:srgbClr val="FFFFFF"/>
                </a:highlight>
                <a:latin typeface="Verdana" panose="020B0604030504040204" pitchFamily="34" charset="0"/>
              </a:rPr>
              <a:t>honour</a:t>
            </a:r>
            <a:r>
              <a:rPr lang="en-US" sz="1200" b="0" i="0" dirty="0">
                <a:solidFill>
                  <a:srgbClr val="000000"/>
                </a:solidFill>
                <a:effectLst/>
                <a:highlight>
                  <a:srgbClr val="FFFFFF"/>
                </a:highlight>
                <a:latin typeface="Verdana" panose="020B0604030504040204" pitchFamily="34" charset="0"/>
              </a:rPr>
              <a:t> your boundaries?”  </a:t>
            </a:r>
            <a:endParaRPr lang="en-US" sz="1200" b="0" i="0" dirty="0">
              <a:solidFill>
                <a:srgbClr val="000000"/>
              </a:solidFill>
              <a:effectLst/>
              <a:highlight>
                <a:srgbClr val="FFFFFF"/>
              </a:highlight>
              <a:latin typeface="Segoe UI" panose="020B0502040204020203"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4BF0CF-4343-48FF-A3CC-AD7E977F997F}"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40858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200" b="1" i="0" dirty="0">
                <a:solidFill>
                  <a:srgbClr val="000000"/>
                </a:solidFill>
                <a:effectLst/>
                <a:highlight>
                  <a:srgbClr val="FFFFFF"/>
                </a:highlight>
                <a:latin typeface="Verdana" panose="020B0604030504040204" pitchFamily="34" charset="0"/>
              </a:rPr>
              <a:t>TRAINER</a:t>
            </a:r>
            <a:r>
              <a:rPr lang="en-US" sz="1200" b="0" i="0" dirty="0">
                <a:solidFill>
                  <a:srgbClr val="000000"/>
                </a:solidFill>
                <a:effectLst/>
                <a:highlight>
                  <a:srgbClr val="FFFFFF"/>
                </a:highlight>
                <a:latin typeface="Verdana" panose="020B0604030504040204" pitchFamily="34" charset="0"/>
              </a:rPr>
              <a:t> </a:t>
            </a:r>
          </a:p>
          <a:p>
            <a:pPr algn="l" rtl="0" fontAlgn="base"/>
            <a:r>
              <a:rPr lang="en-US" sz="1200" b="0" i="0" dirty="0">
                <a:solidFill>
                  <a:srgbClr val="000000"/>
                </a:solidFill>
                <a:effectLst/>
                <a:highlight>
                  <a:srgbClr val="FFFFFF"/>
                </a:highlight>
                <a:latin typeface="Verdana" panose="020B0604030504040204" pitchFamily="34" charset="0"/>
              </a:rPr>
              <a:t> </a:t>
            </a:r>
            <a:endParaRPr lang="en-US" sz="1200" b="0" i="0" dirty="0">
              <a:solidFill>
                <a:srgbClr val="000000"/>
              </a:solidFill>
              <a:effectLst/>
              <a:highlight>
                <a:srgbClr val="FFFFFF"/>
              </a:highlight>
              <a:latin typeface="Segoe UI" panose="020B0502040204020203" pitchFamily="34" charset="0"/>
            </a:endParaRPr>
          </a:p>
          <a:p>
            <a:pPr algn="l" rtl="0" fontAlgn="base"/>
            <a:r>
              <a:rPr lang="en-US" sz="1200" b="0" i="0" dirty="0">
                <a:solidFill>
                  <a:srgbClr val="000000"/>
                </a:solidFill>
                <a:effectLst/>
                <a:highlight>
                  <a:srgbClr val="FFFFFF"/>
                </a:highlight>
                <a:latin typeface="Verdana" panose="020B0604030504040204" pitchFamily="34" charset="0"/>
              </a:rPr>
              <a:t>Reiterate the things listed on the slide. Take a moment to ask what questions people have about boundaries before we move on to our scenarios.  </a:t>
            </a:r>
            <a:endParaRPr lang="en-US" sz="1200" b="0" i="0" dirty="0">
              <a:solidFill>
                <a:srgbClr val="000000"/>
              </a:solidFill>
              <a:effectLst/>
              <a:highlight>
                <a:srgbClr val="FFFFFF"/>
              </a:highlight>
              <a:latin typeface="Segoe UI" panose="020B0502040204020203" pitchFamily="34" charset="0"/>
            </a:endParaRP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4BF0CF-4343-48FF-A3CC-AD7E977F997F}"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86963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200" b="1" i="0" dirty="0">
                <a:solidFill>
                  <a:srgbClr val="000000"/>
                </a:solidFill>
                <a:effectLst/>
                <a:highlight>
                  <a:srgbClr val="FFFFFF"/>
                </a:highlight>
                <a:latin typeface="Verdana" panose="020B0604030504040204" pitchFamily="34" charset="0"/>
              </a:rPr>
              <a:t>COORDINATOR </a:t>
            </a:r>
            <a:r>
              <a:rPr lang="en-US" sz="1200" b="0" i="0" dirty="0">
                <a:solidFill>
                  <a:srgbClr val="000000"/>
                </a:solidFill>
                <a:effectLst/>
                <a:highlight>
                  <a:srgbClr val="FFFFFF"/>
                </a:highlight>
                <a:latin typeface="Verdana" panose="020B0604030504040204" pitchFamily="34" charset="0"/>
              </a:rPr>
              <a:t>(breakout rooms) </a:t>
            </a:r>
          </a:p>
          <a:p>
            <a:pPr algn="l" rtl="0" fontAlgn="base"/>
            <a:endParaRPr lang="en-US" sz="1200" b="0" i="0" dirty="0">
              <a:solidFill>
                <a:srgbClr val="000000"/>
              </a:solidFill>
              <a:effectLst/>
              <a:highlight>
                <a:srgbClr val="FFFFFF"/>
              </a:highlight>
              <a:latin typeface="Segoe UI" panose="020B0502040204020203" pitchFamily="34" charset="0"/>
            </a:endParaRPr>
          </a:p>
          <a:p>
            <a:pPr algn="l" rtl="0" fontAlgn="base"/>
            <a:r>
              <a:rPr lang="en-US" sz="1200" b="0" i="0" dirty="0">
                <a:solidFill>
                  <a:srgbClr val="000000"/>
                </a:solidFill>
                <a:effectLst/>
                <a:highlight>
                  <a:srgbClr val="FFFFFF"/>
                </a:highlight>
                <a:latin typeface="Verdana" panose="020B0604030504040204" pitchFamily="34" charset="0"/>
              </a:rPr>
              <a:t>Read the scenario out loud and break the participants into groups of 3-4 in break-out rooms. Give the groups 10 minutes to discuss the scenario and then reconvene to discuss the different approaches groups considered. </a:t>
            </a:r>
          </a:p>
          <a:p>
            <a:pPr algn="l" rtl="0" fontAlgn="base"/>
            <a:endParaRPr lang="en-US" sz="1200" b="0" i="0" dirty="0">
              <a:solidFill>
                <a:srgbClr val="000000"/>
              </a:solidFill>
              <a:effectLst/>
              <a:highlight>
                <a:srgbClr val="FFFFFF"/>
              </a:highlight>
              <a:latin typeface="Segoe UI" panose="020B0502040204020203" pitchFamily="34" charset="0"/>
            </a:endParaRPr>
          </a:p>
          <a:p>
            <a:pPr algn="l" rtl="0" fontAlgn="base"/>
            <a:r>
              <a:rPr lang="en-US" sz="1200" b="0" i="0" dirty="0">
                <a:solidFill>
                  <a:srgbClr val="000000"/>
                </a:solidFill>
                <a:effectLst/>
                <a:highlight>
                  <a:srgbClr val="FFFFFF"/>
                </a:highlight>
                <a:latin typeface="Verdana" panose="020B0604030504040204" pitchFamily="34" charset="0"/>
              </a:rPr>
              <a:t>Before moving on, ask if anyone has experience with boundary crossing and how they addressed it. </a:t>
            </a:r>
            <a:endParaRPr lang="en-US" sz="1200" b="0" i="0" dirty="0">
              <a:solidFill>
                <a:srgbClr val="000000"/>
              </a:solidFill>
              <a:effectLst/>
              <a:highlight>
                <a:srgbClr val="FFFFFF"/>
              </a:highlight>
              <a:latin typeface="Segoe UI" panose="020B0502040204020203"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4BF0CF-4343-48FF-A3CC-AD7E977F997F}"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13599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200" b="1" i="0" dirty="0">
                <a:solidFill>
                  <a:srgbClr val="000000"/>
                </a:solidFill>
                <a:effectLst/>
                <a:highlight>
                  <a:srgbClr val="FFFFFF"/>
                </a:highlight>
                <a:latin typeface="Verdana" panose="020B0604030504040204" pitchFamily="34" charset="0"/>
              </a:rPr>
              <a:t>TRAINER</a:t>
            </a:r>
            <a:endParaRPr lang="en-US" sz="1200" b="0" i="0" dirty="0">
              <a:solidFill>
                <a:srgbClr val="000000"/>
              </a:solidFill>
              <a:effectLst/>
              <a:highlight>
                <a:srgbClr val="FFFFFF"/>
              </a:highlight>
              <a:latin typeface="Verdana" panose="020B0604030504040204" pitchFamily="34" charset="0"/>
            </a:endParaRPr>
          </a:p>
          <a:p>
            <a:pPr algn="l" rtl="0" fontAlgn="base"/>
            <a:endParaRPr lang="en-US" sz="1200" b="0" i="0" dirty="0">
              <a:solidFill>
                <a:srgbClr val="000000"/>
              </a:solidFill>
              <a:effectLst/>
              <a:highlight>
                <a:srgbClr val="FFFFFF"/>
              </a:highlight>
              <a:latin typeface="Verdana" panose="020B0604030504040204" pitchFamily="34" charset="0"/>
            </a:endParaRPr>
          </a:p>
          <a:p>
            <a:pPr algn="l" rtl="0" fontAlgn="base"/>
            <a:r>
              <a:rPr lang="en-US" sz="1200" b="0" i="0" dirty="0">
                <a:solidFill>
                  <a:srgbClr val="000000"/>
                </a:solidFill>
                <a:effectLst/>
                <a:highlight>
                  <a:srgbClr val="FFFFFF"/>
                </a:highlight>
                <a:latin typeface="Verdana" panose="020B0604030504040204" pitchFamily="34" charset="0"/>
              </a:rPr>
              <a:t>Depending on how the conversation about boundary crossing went, you may or may not need to go over all the points on this slide. Address any points that haven’t already been mentioned.  </a:t>
            </a:r>
            <a:endParaRPr lang="en-US" sz="1200" b="0" i="0" dirty="0">
              <a:solidFill>
                <a:srgbClr val="000000"/>
              </a:solidFill>
              <a:effectLst/>
              <a:highlight>
                <a:srgbClr val="FFFFFF"/>
              </a:highlight>
              <a:latin typeface="Segoe UI" panose="020B0502040204020203" pitchFamily="34" charset="0"/>
            </a:endParaRP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4BF0CF-4343-48FF-A3CC-AD7E977F997F}"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86435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200" b="1" i="0" dirty="0">
                <a:solidFill>
                  <a:srgbClr val="000000"/>
                </a:solidFill>
                <a:effectLst/>
                <a:highlight>
                  <a:srgbClr val="FFFFFF"/>
                </a:highlight>
                <a:latin typeface="Verdana" panose="020B0604030504040204" pitchFamily="34" charset="0"/>
              </a:rPr>
              <a:t>TRAINER</a:t>
            </a:r>
            <a:r>
              <a:rPr lang="en-US" sz="1200" b="0" i="0" dirty="0">
                <a:solidFill>
                  <a:srgbClr val="000000"/>
                </a:solidFill>
                <a:effectLst/>
                <a:highlight>
                  <a:srgbClr val="FFFFFF"/>
                </a:highlight>
                <a:latin typeface="Verdana" panose="020B0604030504040204" pitchFamily="34" charset="0"/>
              </a:rPr>
              <a:t> (group discussion or breakout rooms dependent on time) </a:t>
            </a:r>
          </a:p>
          <a:p>
            <a:pPr algn="l" rtl="0" fontAlgn="base"/>
            <a:endParaRPr lang="en-US" sz="1200" b="0" i="0" dirty="0">
              <a:solidFill>
                <a:srgbClr val="000000"/>
              </a:solidFill>
              <a:effectLst/>
              <a:highlight>
                <a:srgbClr val="FFFFFF"/>
              </a:highlight>
              <a:latin typeface="Verdana" panose="020B0604030504040204" pitchFamily="34" charset="0"/>
            </a:endParaRPr>
          </a:p>
          <a:p>
            <a:pPr algn="l" rtl="0" fontAlgn="base"/>
            <a:r>
              <a:rPr lang="en-US" sz="1200" b="0" i="0" dirty="0">
                <a:solidFill>
                  <a:srgbClr val="000000"/>
                </a:solidFill>
                <a:effectLst/>
                <a:highlight>
                  <a:srgbClr val="FFFFFF"/>
                </a:highlight>
                <a:latin typeface="Verdana" panose="020B0604030504040204" pitchFamily="34" charset="0"/>
              </a:rPr>
              <a:t>Invite someone to read out the scenario. </a:t>
            </a:r>
          </a:p>
          <a:p>
            <a:pPr algn="l" rtl="0" fontAlgn="base"/>
            <a:endParaRPr lang="en-US" sz="1200" b="0" i="0" dirty="0">
              <a:solidFill>
                <a:srgbClr val="000000"/>
              </a:solidFill>
              <a:effectLst/>
              <a:highlight>
                <a:srgbClr val="FFFFFF"/>
              </a:highlight>
              <a:latin typeface="Verdana" panose="020B0604030504040204" pitchFamily="34" charset="0"/>
            </a:endParaRPr>
          </a:p>
          <a:p>
            <a:pPr algn="l" rtl="0" fontAlgn="base"/>
            <a:r>
              <a:rPr lang="en-US" sz="1200" b="0" i="0" dirty="0">
                <a:solidFill>
                  <a:srgbClr val="000000"/>
                </a:solidFill>
                <a:effectLst/>
                <a:highlight>
                  <a:srgbClr val="FFFFFF"/>
                </a:highlight>
                <a:latin typeface="Verdana" panose="020B0604030504040204" pitchFamily="34" charset="0"/>
              </a:rPr>
              <a:t>If you have a very engaged and talkative group, you might have less time for this second scenario. If you have less than 20 minutes remaining in the session, work through this scenario as a group. If you have ample time left, feel free to break the group back into break-out rooms.  </a:t>
            </a:r>
          </a:p>
          <a:p>
            <a:pPr algn="l" rtl="0" fontAlgn="base"/>
            <a:endParaRPr lang="en-US" sz="1200" b="0" i="0" dirty="0">
              <a:solidFill>
                <a:srgbClr val="000000"/>
              </a:solidFill>
              <a:effectLst/>
              <a:highlight>
                <a:srgbClr val="FFFFFF"/>
              </a:highlight>
              <a:latin typeface="Verdana" panose="020B0604030504040204" pitchFamily="34" charset="0"/>
            </a:endParaRPr>
          </a:p>
          <a:p>
            <a:pPr algn="l" rtl="0" fontAlgn="base"/>
            <a:r>
              <a:rPr lang="en-US" sz="1200" b="0" i="0" dirty="0">
                <a:solidFill>
                  <a:srgbClr val="000000"/>
                </a:solidFill>
                <a:effectLst/>
                <a:highlight>
                  <a:srgbClr val="FFFFFF"/>
                </a:highlight>
                <a:latin typeface="Verdana" panose="020B0604030504040204" pitchFamily="34" charset="0"/>
              </a:rPr>
              <a:t>There is no one answer for this situation. The context is important. </a:t>
            </a:r>
          </a:p>
          <a:p>
            <a:pPr algn="l" rtl="0" fontAlgn="base"/>
            <a:endParaRPr lang="en-US" sz="1200" b="0" i="0" dirty="0">
              <a:solidFill>
                <a:srgbClr val="000000"/>
              </a:solidFill>
              <a:effectLst/>
              <a:highlight>
                <a:srgbClr val="FFFFFF"/>
              </a:highlight>
              <a:latin typeface="Verdana" panose="020B0604030504040204" pitchFamily="34" charset="0"/>
            </a:endParaRPr>
          </a:p>
          <a:p>
            <a:pPr algn="l" rtl="0" fontAlgn="base"/>
            <a:r>
              <a:rPr lang="en-US" sz="1200" b="0" i="0" dirty="0">
                <a:solidFill>
                  <a:srgbClr val="000000"/>
                </a:solidFill>
                <a:effectLst/>
                <a:highlight>
                  <a:srgbClr val="FFFFFF"/>
                </a:highlight>
                <a:latin typeface="Verdana" panose="020B0604030504040204" pitchFamily="34" charset="0"/>
              </a:rPr>
              <a:t>Some points that might come up or that you might want to introduce if the group is quiet:  </a:t>
            </a:r>
          </a:p>
          <a:p>
            <a:pPr marL="171450" indent="-171450" algn="l" rtl="0" fontAlgn="base">
              <a:buFont typeface="Arial" panose="020B0604020202020204" pitchFamily="34" charset="0"/>
              <a:buChar char="•"/>
            </a:pPr>
            <a:r>
              <a:rPr lang="en-US" sz="1200" b="0" i="0" dirty="0">
                <a:solidFill>
                  <a:srgbClr val="000000"/>
                </a:solidFill>
                <a:effectLst/>
                <a:highlight>
                  <a:srgbClr val="FFFFFF"/>
                </a:highlight>
                <a:latin typeface="Verdana" panose="020B0604030504040204" pitchFamily="34" charset="0"/>
              </a:rPr>
              <a:t>Differentiate between friendship, the peer support role, and other helping relationships.  </a:t>
            </a:r>
          </a:p>
          <a:p>
            <a:pPr marL="171450" indent="-171450" algn="l" rtl="0" fontAlgn="base">
              <a:buFont typeface="Arial" panose="020B0604020202020204" pitchFamily="34" charset="0"/>
              <a:buChar char="•"/>
            </a:pPr>
            <a:r>
              <a:rPr lang="en-US" sz="1200" b="0" i="0" dirty="0">
                <a:solidFill>
                  <a:srgbClr val="000000"/>
                </a:solidFill>
                <a:effectLst/>
                <a:highlight>
                  <a:srgbClr val="FFFFFF"/>
                </a:highlight>
                <a:latin typeface="Verdana" panose="020B0604030504040204" pitchFamily="34" charset="0"/>
              </a:rPr>
              <a:t>Recognize what Sam has brought to your Peer relationship: “I’ve really enjoyed working with you as a Peer.” Fill out the conversation with what they have brought to the relationship and the mutual benefit that you are receiving as a Peer.  </a:t>
            </a:r>
          </a:p>
          <a:p>
            <a:pPr marL="171450" indent="-171450" algn="l" rtl="0" fontAlgn="base">
              <a:buFont typeface="Arial" panose="020B0604020202020204" pitchFamily="34" charset="0"/>
              <a:buChar char="•"/>
            </a:pPr>
            <a:r>
              <a:rPr lang="en-US" sz="1200" b="0" i="0" dirty="0">
                <a:solidFill>
                  <a:srgbClr val="000000"/>
                </a:solidFill>
                <a:effectLst/>
                <a:highlight>
                  <a:srgbClr val="FFFFFF"/>
                </a:highlight>
                <a:latin typeface="Verdana" panose="020B0604030504040204" pitchFamily="34" charset="0"/>
              </a:rPr>
              <a:t>Take this experience as an opportunity for exploration – perhaps looking at other relationships in their life. Do they need support building more robust relationships? Are they feeling lonely in other aspects of their life? </a:t>
            </a:r>
          </a:p>
          <a:p>
            <a:pPr marL="171450" indent="-171450" algn="l" rtl="0" fontAlgn="base">
              <a:buFont typeface="Arial" panose="020B0604020202020204" pitchFamily="34" charset="0"/>
              <a:buChar char="•"/>
            </a:pPr>
            <a:r>
              <a:rPr lang="en-US" sz="1200" b="0" i="0" dirty="0">
                <a:solidFill>
                  <a:srgbClr val="000000"/>
                </a:solidFill>
                <a:effectLst/>
                <a:highlight>
                  <a:srgbClr val="FFFFFF"/>
                </a:highlight>
                <a:latin typeface="Verdana" panose="020B0604030504040204" pitchFamily="34" charset="0"/>
              </a:rPr>
              <a:t>Recognize the limitations of your role as a Peer Support worker.  </a:t>
            </a:r>
          </a:p>
          <a:p>
            <a:pPr marL="171450" indent="-171450" algn="l" rtl="0" fontAlgn="base">
              <a:buFont typeface="Arial" panose="020B0604020202020204" pitchFamily="34" charset="0"/>
              <a:buChar char="•"/>
            </a:pPr>
            <a:r>
              <a:rPr lang="en-US" sz="1200" b="0" i="0" dirty="0">
                <a:solidFill>
                  <a:srgbClr val="000000"/>
                </a:solidFill>
                <a:effectLst/>
                <a:highlight>
                  <a:srgbClr val="FFFFFF"/>
                </a:highlight>
                <a:latin typeface="Verdana" panose="020B0604030504040204" pitchFamily="34" charset="0"/>
              </a:rPr>
              <a:t>Acknowledge the intention behind the gift and suggest alternatives.  </a:t>
            </a:r>
          </a:p>
          <a:p>
            <a:pPr marL="171450" indent="-171450" algn="l" rtl="0" fontAlgn="base">
              <a:buFont typeface="Arial" panose="020B0604020202020204" pitchFamily="34" charset="0"/>
              <a:buChar char="•"/>
            </a:pPr>
            <a:r>
              <a:rPr lang="en-US" sz="1200" b="0" i="0" dirty="0">
                <a:solidFill>
                  <a:srgbClr val="000000"/>
                </a:solidFill>
                <a:effectLst/>
                <a:highlight>
                  <a:srgbClr val="FFFFFF"/>
                </a:highlight>
                <a:latin typeface="Verdana" panose="020B0604030504040204" pitchFamily="34" charset="0"/>
              </a:rPr>
              <a:t>Consider different cultural traditions of gift giving.  </a:t>
            </a:r>
          </a:p>
          <a:p>
            <a:pPr marL="171450" indent="-171450" algn="l" rtl="0" fontAlgn="base">
              <a:buFont typeface="Arial" panose="020B0604020202020204" pitchFamily="34" charset="0"/>
              <a:buChar char="•"/>
            </a:pPr>
            <a:r>
              <a:rPr lang="en-US" sz="1200" b="0" i="0" dirty="0">
                <a:solidFill>
                  <a:srgbClr val="000000"/>
                </a:solidFill>
                <a:effectLst/>
                <a:highlight>
                  <a:srgbClr val="FFFFFF"/>
                </a:highlight>
                <a:latin typeface="Verdana" panose="020B0604030504040204" pitchFamily="34" charset="0"/>
              </a:rPr>
              <a:t>Make the organization policy clear and reiterate that the resources you provide (such as refreshments) are provided by the organization.  </a:t>
            </a:r>
          </a:p>
          <a:p>
            <a:endParaRPr lang="en-CA"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4BF0CF-4343-48FF-A3CC-AD7E977F997F}"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11088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200" b="1" i="0" dirty="0">
                <a:solidFill>
                  <a:srgbClr val="000000"/>
                </a:solidFill>
                <a:effectLst/>
                <a:highlight>
                  <a:srgbClr val="FFFFFF"/>
                </a:highlight>
                <a:latin typeface="Verdana" panose="020B0604030504040204" pitchFamily="34" charset="0"/>
              </a:rPr>
              <a:t>COORDINATOR</a:t>
            </a:r>
          </a:p>
          <a:p>
            <a:pPr algn="l" rtl="0" fontAlgn="base"/>
            <a:endParaRPr lang="en-US" sz="1200" b="0" i="0" dirty="0">
              <a:solidFill>
                <a:srgbClr val="000000"/>
              </a:solidFill>
              <a:effectLst/>
              <a:highlight>
                <a:srgbClr val="FFFFFF"/>
              </a:highlight>
              <a:latin typeface="Segoe UI" panose="020B0502040204020203" pitchFamily="34" charset="0"/>
            </a:endParaRPr>
          </a:p>
          <a:p>
            <a:pPr algn="l" rtl="0" fontAlgn="base"/>
            <a:r>
              <a:rPr lang="en-US" sz="1200" b="0" i="0" dirty="0">
                <a:solidFill>
                  <a:srgbClr val="000000"/>
                </a:solidFill>
                <a:effectLst/>
                <a:highlight>
                  <a:srgbClr val="FFFFFF"/>
                </a:highlight>
                <a:latin typeface="Verdana" panose="020B0604030504040204" pitchFamily="34" charset="0"/>
              </a:rPr>
              <a:t>Introduce the resources available and reiterate that they can be found in the participants’ homework book.  </a:t>
            </a:r>
            <a:endParaRPr lang="en-US" sz="1200" b="0" i="0" dirty="0">
              <a:solidFill>
                <a:srgbClr val="000000"/>
              </a:solidFill>
              <a:effectLst/>
              <a:highlight>
                <a:srgbClr val="FFFFFF"/>
              </a:highlight>
              <a:latin typeface="Segoe UI" panose="020B0502040204020203" pitchFamily="34" charset="0"/>
            </a:endParaRP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4BF0CF-4343-48FF-A3CC-AD7E977F997F}"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2198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Verdana"/>
                <a:ea typeface="Verdana"/>
              </a:rPr>
              <a:t>COORDINATOR</a:t>
            </a:r>
            <a:endParaRPr lang="en-US" b="1" dirty="0"/>
          </a:p>
          <a:p>
            <a:endParaRPr lang="en-US" dirty="0"/>
          </a:p>
          <a:p>
            <a:pPr>
              <a:lnSpc>
                <a:spcPct val="107000"/>
              </a:lnSpc>
              <a:spcAft>
                <a:spcPts val="800"/>
              </a:spcAft>
            </a:pPr>
            <a:r>
              <a:rPr lang="en-CA" dirty="0">
                <a:effectLst/>
                <a:latin typeface="Verdana" panose="020B0604030504040204" pitchFamily="34" charset="0"/>
                <a:ea typeface="Calibri" panose="020F0502020204030204" pitchFamily="34" charset="0"/>
                <a:cs typeface="Times New Roman" panose="02020603050405020304" pitchFamily="18" charset="0"/>
              </a:rPr>
              <a:t>Read out Expectations slide.</a:t>
            </a:r>
          </a:p>
          <a:p>
            <a:pPr>
              <a:lnSpc>
                <a:spcPct val="107000"/>
              </a:lnSpc>
              <a:spcAft>
                <a:spcPts val="800"/>
              </a:spcAft>
            </a:pPr>
            <a:br>
              <a:rPr lang="en-CA" sz="1800" dirty="0">
                <a:effectLst/>
                <a:latin typeface="Verdana" panose="020B0604030504040204" pitchFamily="34" charset="0"/>
                <a:ea typeface="Calibri" panose="020F0502020204030204" pitchFamily="34" charset="0"/>
                <a:cs typeface="Times New Roman" panose="02020603050405020304" pitchFamily="18" charset="0"/>
              </a:rPr>
            </a:br>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2</a:t>
            </a:fld>
            <a:endParaRPr lang="en-US"/>
          </a:p>
        </p:txBody>
      </p:sp>
    </p:spTree>
    <p:extLst>
      <p:ext uri="{BB962C8B-B14F-4D97-AF65-F5344CB8AC3E}">
        <p14:creationId xmlns:p14="http://schemas.microsoft.com/office/powerpoint/2010/main" val="2657423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200" b="1" i="0" dirty="0">
                <a:solidFill>
                  <a:srgbClr val="000000"/>
                </a:solidFill>
                <a:effectLst/>
                <a:highlight>
                  <a:srgbClr val="FFFFFF"/>
                </a:highlight>
                <a:latin typeface="Verdana" panose="020B0604030504040204" pitchFamily="34" charset="0"/>
              </a:rPr>
              <a:t>COORDINATOR</a:t>
            </a:r>
          </a:p>
          <a:p>
            <a:pPr algn="l" rtl="0" fontAlgn="base"/>
            <a:endParaRPr lang="en-US" sz="1200" b="0" i="0" dirty="0">
              <a:solidFill>
                <a:srgbClr val="000000"/>
              </a:solidFill>
              <a:effectLst/>
              <a:highlight>
                <a:srgbClr val="FFFFFF"/>
              </a:highlight>
              <a:latin typeface="Segoe UI" panose="020B0502040204020203" pitchFamily="34" charset="0"/>
            </a:endParaRPr>
          </a:p>
          <a:p>
            <a:pPr algn="l" rtl="0" fontAlgn="base"/>
            <a:r>
              <a:rPr lang="en-US" sz="1200" b="0" i="0" dirty="0">
                <a:solidFill>
                  <a:srgbClr val="000000"/>
                </a:solidFill>
                <a:effectLst/>
                <a:highlight>
                  <a:srgbClr val="FFFFFF"/>
                </a:highlight>
                <a:latin typeface="Verdana" panose="020B0604030504040204" pitchFamily="34" charset="0"/>
              </a:rPr>
              <a:t>Read through the slide. It contains the homework for the following session. This homework will not be submitted. </a:t>
            </a:r>
            <a:endParaRPr lang="en-US" sz="1200" b="0" i="0" dirty="0">
              <a:solidFill>
                <a:srgbClr val="000000"/>
              </a:solidFill>
              <a:effectLst/>
              <a:highlight>
                <a:srgbClr val="FFFFFF"/>
              </a:highlight>
              <a:latin typeface="Segoe UI" panose="020B0502040204020203" pitchFamily="34" charset="0"/>
            </a:endParaRPr>
          </a:p>
          <a:p>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solidFill>
                  <a:srgbClr val="000000"/>
                </a:solidFill>
                <a:effectLst/>
                <a:highlight>
                  <a:srgbClr val="FFFFFF"/>
                </a:highlight>
                <a:latin typeface="Verdana" panose="020B0604030504040204" pitchFamily="34" charset="0"/>
              </a:rPr>
              <a:t>Thank everyone for their participation and ask if anyone has any final comments or questions before the end of the session.   </a:t>
            </a:r>
            <a:endParaRPr lang="en-US" sz="1200" b="0" i="0" dirty="0">
              <a:solidFill>
                <a:srgbClr val="000000"/>
              </a:solidFill>
              <a:effectLst/>
              <a:highlight>
                <a:srgbClr val="FFFFFF"/>
              </a:highligh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20</a:t>
            </a:fld>
            <a:endParaRPr lang="en-US"/>
          </a:p>
        </p:txBody>
      </p:sp>
    </p:spTree>
    <p:extLst>
      <p:ext uri="{BB962C8B-B14F-4D97-AF65-F5344CB8AC3E}">
        <p14:creationId xmlns:p14="http://schemas.microsoft.com/office/powerpoint/2010/main" val="31253522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a:t>TRAINER</a:t>
            </a:r>
          </a:p>
          <a:p>
            <a:endParaRPr lang="en-US" sz="120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effectLst/>
                <a:latin typeface="Verdana" panose="020B0604030504040204" pitchFamily="34" charset="0"/>
                <a:ea typeface="Calibri" panose="020F0502020204030204" pitchFamily="34" charset="0"/>
                <a:cs typeface="Times New Roman" panose="02020603050405020304" pitchFamily="18" charset="0"/>
              </a:rPr>
              <a:t>Thank everyone for their time and ask if anyone has any final comments or questions that they want to bring forward. </a:t>
            </a:r>
            <a:endParaRPr lang="en-CA"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6002DF8E-26BD-DB48-8B55-710E2296F2E0}" type="slidenum">
              <a:rPr lang="en-US" smtClean="0"/>
              <a:t>21</a:t>
            </a:fld>
            <a:endParaRPr lang="en-US"/>
          </a:p>
        </p:txBody>
      </p:sp>
    </p:spTree>
    <p:extLst>
      <p:ext uri="{BB962C8B-B14F-4D97-AF65-F5344CB8AC3E}">
        <p14:creationId xmlns:p14="http://schemas.microsoft.com/office/powerpoint/2010/main" val="2912064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Aft>
                <a:spcPts val="800"/>
              </a:spcAft>
            </a:pPr>
            <a:r>
              <a:rPr lang="en-US" sz="1200" b="1" dirty="0">
                <a:effectLst/>
                <a:latin typeface="Verdana" panose="020B0604030504040204" pitchFamily="34" charset="0"/>
                <a:ea typeface="Verdana" panose="020B0604030504040204" pitchFamily="34" charset="0"/>
                <a:cs typeface="Verdana" panose="020B0604030504040204" pitchFamily="34" charset="0"/>
              </a:rPr>
              <a:t>Trainer Manual </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US" sz="1200" dirty="0">
                <a:effectLst/>
                <a:latin typeface="Verdana" panose="020B0604030504040204" pitchFamily="34" charset="0"/>
                <a:ea typeface="Verdana" panose="020B0604030504040204" pitchFamily="34" charset="0"/>
                <a:cs typeface="Verdana" panose="020B0604030504040204" pitchFamily="34" charset="0"/>
              </a:rPr>
              <a:t>Module 03: History of Peer Support © 2023 </a:t>
            </a:r>
            <a:r>
              <a:rPr lang="en-CA" sz="1200" dirty="0">
                <a:effectLst/>
                <a:latin typeface="Verdana" panose="020B0604030504040204" pitchFamily="34" charset="0"/>
                <a:ea typeface="Verdana" panose="020B0604030504040204" pitchFamily="34" charset="0"/>
                <a:cs typeface="Verdana" panose="020B0604030504040204" pitchFamily="34" charset="0"/>
              </a:rPr>
              <a:t>PeerWorks</a:t>
            </a:r>
          </a:p>
          <a:p>
            <a:pPr>
              <a:lnSpc>
                <a:spcPct val="100000"/>
              </a:lnSpc>
              <a:spcAft>
                <a:spcPts val="800"/>
              </a:spcAft>
            </a:pPr>
            <a:r>
              <a:rPr lang="en-US" sz="1200" dirty="0">
                <a:effectLst/>
                <a:latin typeface="Verdana" panose="020B0604030504040204" pitchFamily="34" charset="0"/>
                <a:ea typeface="Verdana" panose="020B0604030504040204" pitchFamily="34" charset="0"/>
                <a:cs typeface="Verdana" panose="020B0604030504040204" pitchFamily="34" charset="0"/>
              </a:rPr>
              <a:t>This training program is designed to be accessible to all trainers, and ensure that all participants receive the same quality of education regardless of specific trainers’ background and experience. </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US" sz="1200" dirty="0">
                <a:effectLst/>
                <a:latin typeface="Verdana" panose="020B0604030504040204" pitchFamily="34" charset="0"/>
                <a:ea typeface="Verdana" panose="020B0604030504040204" pitchFamily="34" charset="0"/>
                <a:cs typeface="Verdana" panose="020B0604030504040204" pitchFamily="34" charset="0"/>
              </a:rPr>
              <a:t>This manual is a living document and should be understood as a set of guidelines, not as a fixed script. Feel free to adapt the language to your style of presentation. We also recognize that language is always changing; please update terminology when necessary. The synchronous sessions should be dynamic, engaging experiences. </a:t>
            </a:r>
          </a:p>
          <a:p>
            <a:pPr>
              <a:lnSpc>
                <a:spcPct val="100000"/>
              </a:lnSpc>
              <a:spcAft>
                <a:spcPts val="800"/>
              </a:spcAft>
            </a:pP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US" sz="1200" b="1" dirty="0">
                <a:effectLst/>
                <a:latin typeface="Verdana" panose="020B0604030504040204" pitchFamily="34" charset="0"/>
                <a:ea typeface="Verdana" panose="020B0604030504040204" pitchFamily="34" charset="0"/>
                <a:cs typeface="Verdana" panose="020B0604030504040204" pitchFamily="34" charset="0"/>
              </a:rPr>
              <a:t>TRAINER</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US" sz="1200" dirty="0">
                <a:effectLst/>
                <a:latin typeface="Verdana" panose="020B0604030504040204" pitchFamily="34" charset="0"/>
                <a:ea typeface="Verdana" panose="020B0604030504040204" pitchFamily="34" charset="0"/>
                <a:cs typeface="Verdana" panose="020B0604030504040204" pitchFamily="34" charset="0"/>
              </a:rPr>
              <a:t>Welcomes everyone and states the topic of today’s module.</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5"/>
          </p:nvPr>
        </p:nvSpPr>
        <p:spPr/>
        <p:txBody>
          <a:bodyPr/>
          <a:lstStyle/>
          <a:p>
            <a:fld id="{6002DF8E-26BD-DB48-8B55-710E2296F2E0}" type="slidenum">
              <a:rPr lang="en-US" smtClean="0"/>
              <a:t>3</a:t>
            </a:fld>
            <a:endParaRPr lang="en-US"/>
          </a:p>
        </p:txBody>
      </p:sp>
    </p:spTree>
    <p:extLst>
      <p:ext uri="{BB962C8B-B14F-4D97-AF65-F5344CB8AC3E}">
        <p14:creationId xmlns:p14="http://schemas.microsoft.com/office/powerpoint/2010/main" val="31177616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b="1" dirty="0">
                <a:cs typeface="Times New Roman" panose="02020603050405020304" pitchFamily="18" charset="0"/>
              </a:rPr>
              <a:t>COORDINATOR</a:t>
            </a:r>
            <a:endParaRPr lang="en-CA" dirty="0">
              <a:effectLst/>
              <a:cs typeface="Times New Roman" panose="02020603050405020304" pitchFamily="18" charset="0"/>
            </a:endParaRPr>
          </a:p>
          <a:p>
            <a:r>
              <a:rPr lang="en-US" dirty="0"/>
              <a:t>Read out PeerWorks’ land acknowledgement.</a:t>
            </a:r>
          </a:p>
        </p:txBody>
      </p:sp>
      <p:sp>
        <p:nvSpPr>
          <p:cNvPr id="4" name="Slide Number Placeholder 3"/>
          <p:cNvSpPr>
            <a:spLocks noGrp="1"/>
          </p:cNvSpPr>
          <p:nvPr>
            <p:ph type="sldNum" sz="quarter" idx="5"/>
          </p:nvPr>
        </p:nvSpPr>
        <p:spPr/>
        <p:txBody>
          <a:bodyPr/>
          <a:lstStyle/>
          <a:p>
            <a:fld id="{6002DF8E-26BD-DB48-8B55-710E2296F2E0}" type="slidenum">
              <a:rPr lang="en-US" smtClean="0"/>
              <a:t>4</a:t>
            </a:fld>
            <a:endParaRPr lang="en-US"/>
          </a:p>
        </p:txBody>
      </p:sp>
    </p:spTree>
    <p:extLst>
      <p:ext uri="{BB962C8B-B14F-4D97-AF65-F5344CB8AC3E}">
        <p14:creationId xmlns:p14="http://schemas.microsoft.com/office/powerpoint/2010/main" val="4292941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b="1" dirty="0"/>
          </a:p>
          <a:p>
            <a:pPr algn="l" rtl="0" fontAlgn="base"/>
            <a:r>
              <a:rPr lang="en-US" sz="1200" b="0" i="0" dirty="0">
                <a:solidFill>
                  <a:srgbClr val="000000"/>
                </a:solidFill>
                <a:effectLst/>
                <a:highlight>
                  <a:srgbClr val="FFFFFF"/>
                </a:highlight>
              </a:rPr>
              <a:t>“What is your </a:t>
            </a:r>
            <a:r>
              <a:rPr lang="en-US" sz="1200" b="0" i="0" dirty="0" err="1">
                <a:solidFill>
                  <a:srgbClr val="000000"/>
                </a:solidFill>
                <a:effectLst/>
                <a:highlight>
                  <a:srgbClr val="FFFFFF"/>
                </a:highlight>
              </a:rPr>
              <a:t>favourite</a:t>
            </a:r>
            <a:r>
              <a:rPr lang="en-US" sz="1200" b="0" i="0" dirty="0">
                <a:solidFill>
                  <a:srgbClr val="000000"/>
                </a:solidFill>
                <a:effectLst/>
                <a:highlight>
                  <a:srgbClr val="FFFFFF"/>
                </a:highlight>
              </a:rPr>
              <a:t> smell?” </a:t>
            </a:r>
          </a:p>
          <a:p>
            <a:pPr algn="l" rtl="0" fontAlgn="base"/>
            <a:endParaRPr lang="en-US" sz="1200" b="0" i="0" dirty="0">
              <a:solidFill>
                <a:srgbClr val="000000"/>
              </a:solidFill>
              <a:effectLst/>
              <a:highlight>
                <a:srgbClr val="FFFFFF"/>
              </a:highlight>
            </a:endParaRPr>
          </a:p>
          <a:p>
            <a:pPr algn="l" rtl="0" fontAlgn="base"/>
            <a:r>
              <a:rPr lang="en-US" sz="1200" b="0" i="0" dirty="0">
                <a:solidFill>
                  <a:srgbClr val="000000"/>
                </a:solidFill>
                <a:effectLst/>
                <a:highlight>
                  <a:srgbClr val="FFFFFF"/>
                </a:highlight>
              </a:rPr>
              <a:t>As the trainers, feel free to go first. Keep it brief and thank people for sharing.  </a:t>
            </a:r>
          </a:p>
          <a:p>
            <a:pPr algn="l" rtl="0" fontAlgn="base"/>
            <a:endParaRPr lang="en-US" sz="1200" b="0" i="0" dirty="0">
              <a:solidFill>
                <a:srgbClr val="000000"/>
              </a:solidFill>
              <a:effectLst/>
              <a:highlight>
                <a:srgbClr val="FFFFFF"/>
              </a:highlight>
            </a:endParaRPr>
          </a:p>
          <a:p>
            <a:pPr algn="l" rtl="0" fontAlgn="base"/>
            <a:r>
              <a:rPr lang="en-US" sz="1200" b="0" i="0" dirty="0">
                <a:solidFill>
                  <a:srgbClr val="000000"/>
                </a:solidFill>
                <a:effectLst/>
                <a:highlight>
                  <a:srgbClr val="FFFFFF"/>
                </a:highlight>
              </a:rPr>
              <a:t>Once everyone has had the opportunity to share, you can ask how the homework assignment went. Hopefully you will have had time to read the reflection on Self-Awareness and you can bring up common threads from the assignment. You can draw attention to these similarities and ask if anyone would like to share something they discovered by doing the assignment.  </a:t>
            </a: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5</a:t>
            </a:fld>
            <a:endParaRPr lang="en-US"/>
          </a:p>
        </p:txBody>
      </p:sp>
    </p:spTree>
    <p:extLst>
      <p:ext uri="{BB962C8B-B14F-4D97-AF65-F5344CB8AC3E}">
        <p14:creationId xmlns:p14="http://schemas.microsoft.com/office/powerpoint/2010/main" val="27514463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b="1" dirty="0"/>
          </a:p>
          <a:p>
            <a:pPr>
              <a:lnSpc>
                <a:spcPct val="107000"/>
              </a:lnSpc>
              <a:spcAft>
                <a:spcPts val="800"/>
              </a:spcAft>
            </a:pPr>
            <a:r>
              <a:rPr lang="en-US" dirty="0">
                <a:effectLst/>
                <a:cs typeface="Times New Roman" panose="02020603050405020304" pitchFamily="18" charset="0"/>
              </a:rPr>
              <a:t>Read the Module Overview and Learning Objectives out loud or invite a participant to read it out loud. </a:t>
            </a:r>
            <a:endParaRPr lang="en-CA" dirty="0">
              <a:effectLst/>
              <a:cs typeface="Times New Roman" panose="02020603050405020304" pitchFamily="18" charset="0"/>
            </a:endParaRPr>
          </a:p>
          <a:p>
            <a:endParaRPr lang="en-US" b="1" dirty="0"/>
          </a:p>
        </p:txBody>
      </p:sp>
      <p:sp>
        <p:nvSpPr>
          <p:cNvPr id="4" name="Slide Number Placeholder 3"/>
          <p:cNvSpPr>
            <a:spLocks noGrp="1"/>
          </p:cNvSpPr>
          <p:nvPr>
            <p:ph type="sldNum" sz="quarter" idx="5"/>
          </p:nvPr>
        </p:nvSpPr>
        <p:spPr/>
        <p:txBody>
          <a:bodyPr/>
          <a:lstStyle/>
          <a:p>
            <a:fld id="{6002DF8E-26BD-DB48-8B55-710E2296F2E0}" type="slidenum">
              <a:rPr lang="en-US" smtClean="0"/>
              <a:t>6</a:t>
            </a:fld>
            <a:endParaRPr lang="en-US"/>
          </a:p>
        </p:txBody>
      </p:sp>
    </p:spTree>
    <p:extLst>
      <p:ext uri="{BB962C8B-B14F-4D97-AF65-F5344CB8AC3E}">
        <p14:creationId xmlns:p14="http://schemas.microsoft.com/office/powerpoint/2010/main" val="37667288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b="1" dirty="0"/>
          </a:p>
          <a:p>
            <a:pPr>
              <a:lnSpc>
                <a:spcPct val="107000"/>
              </a:lnSpc>
              <a:spcAft>
                <a:spcPts val="800"/>
              </a:spcAft>
            </a:pPr>
            <a:r>
              <a:rPr lang="en-US" dirty="0">
                <a:effectLst/>
                <a:cs typeface="Times New Roman" panose="02020603050405020304" pitchFamily="18" charset="0"/>
              </a:rPr>
              <a:t>Read the Module Overview and Learning Objectives out loud or invite a participant to read it out loud. </a:t>
            </a:r>
            <a:endParaRPr lang="en-CA" dirty="0">
              <a:effectLst/>
              <a:cs typeface="Times New Roman" panose="02020603050405020304" pitchFamily="18" charset="0"/>
            </a:endParaRPr>
          </a:p>
          <a:p>
            <a:endParaRPr lang="en-US" b="1" dirty="0"/>
          </a:p>
        </p:txBody>
      </p:sp>
      <p:sp>
        <p:nvSpPr>
          <p:cNvPr id="4" name="Slide Number Placeholder 3"/>
          <p:cNvSpPr>
            <a:spLocks noGrp="1"/>
          </p:cNvSpPr>
          <p:nvPr>
            <p:ph type="sldNum" sz="quarter" idx="5"/>
          </p:nvPr>
        </p:nvSpPr>
        <p:spPr/>
        <p:txBody>
          <a:bodyPr/>
          <a:lstStyle/>
          <a:p>
            <a:fld id="{6002DF8E-26BD-DB48-8B55-710E2296F2E0}" type="slidenum">
              <a:rPr lang="en-US" smtClean="0"/>
              <a:t>7</a:t>
            </a:fld>
            <a:endParaRPr lang="en-US"/>
          </a:p>
        </p:txBody>
      </p:sp>
    </p:spTree>
    <p:extLst>
      <p:ext uri="{BB962C8B-B14F-4D97-AF65-F5344CB8AC3E}">
        <p14:creationId xmlns:p14="http://schemas.microsoft.com/office/powerpoint/2010/main" val="5405056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dirty="0">
                <a:solidFill>
                  <a:srgbClr val="000000"/>
                </a:solidFill>
                <a:effectLst/>
                <a:highlight>
                  <a:srgbClr val="FFFFFF"/>
                </a:highlight>
                <a:latin typeface="Verdana" panose="020B0604030504040204" pitchFamily="34" charset="0"/>
              </a:rPr>
              <a:t>TRAINER</a:t>
            </a:r>
          </a:p>
          <a:p>
            <a:endParaRPr lang="en-US" sz="1200" b="1" i="0" dirty="0">
              <a:solidFill>
                <a:srgbClr val="000000"/>
              </a:solidFill>
              <a:effectLst/>
              <a:highlight>
                <a:srgbClr val="FFFFFF"/>
              </a:highlight>
              <a:latin typeface="Verdana" panose="020B0604030504040204" pitchFamily="34" charset="0"/>
            </a:endParaRPr>
          </a:p>
          <a:p>
            <a:r>
              <a:rPr lang="en-US" sz="1200" b="0" i="0" dirty="0">
                <a:solidFill>
                  <a:srgbClr val="000000"/>
                </a:solidFill>
                <a:effectLst/>
                <a:highlight>
                  <a:srgbClr val="FFFFFF"/>
                </a:highlight>
                <a:latin typeface="Verdana" panose="020B0604030504040204" pitchFamily="34" charset="0"/>
              </a:rPr>
              <a:t>These slides have two different descriptions of boundaries. The first speaks to boundaries more generally, while the second specifies one of the challenges with boundaries in a Peer Support relationship.  </a:t>
            </a:r>
            <a:endParaRPr lang="en-CA" sz="10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4BF0CF-4343-48FF-A3CC-AD7E977F997F}"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76278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b="0" dirty="0"/>
          </a:p>
          <a:p>
            <a:r>
              <a:rPr lang="en-US" sz="1200" b="0" i="0" dirty="0">
                <a:solidFill>
                  <a:srgbClr val="000000"/>
                </a:solidFill>
                <a:effectLst/>
                <a:highlight>
                  <a:srgbClr val="FFFFFF"/>
                </a:highlight>
                <a:latin typeface="Verdana" panose="020B0604030504040204" pitchFamily="34" charset="0"/>
              </a:rPr>
              <a:t>Read the disclaimer on boundaries.</a:t>
            </a:r>
          </a:p>
          <a:p>
            <a:endParaRPr lang="en-US" sz="1200" b="0" i="0" dirty="0">
              <a:solidFill>
                <a:srgbClr val="000000"/>
              </a:solidFill>
              <a:effectLst/>
              <a:highlight>
                <a:srgbClr val="FFFFFF"/>
              </a:highlight>
              <a:latin typeface="Verdana" panose="020B0604030504040204" pitchFamily="34" charset="0"/>
            </a:endParaRPr>
          </a:p>
          <a:p>
            <a:r>
              <a:rPr lang="en-US" sz="1200" b="0" i="0" dirty="0">
                <a:solidFill>
                  <a:srgbClr val="000000"/>
                </a:solidFill>
                <a:effectLst/>
                <a:highlight>
                  <a:srgbClr val="FFFFFF"/>
                </a:highlight>
                <a:latin typeface="Verdana" panose="020B0604030504040204" pitchFamily="34" charset="0"/>
              </a:rPr>
              <a:t>“Your Peer might not be breaking your boundaries intentionally; they might not know what the expectations are. That’s why it’s good to have these conversations at the start of a relationship so that everyone is on the same page. Then if these boundaries are pushed or broken later on, you can refer back to the earlier conversations you’ve had establishing boundaries.” </a:t>
            </a:r>
            <a:endParaRPr lang="en-CA" sz="1200"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4BF0CF-4343-48FF-A3CC-AD7E977F997F}"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87591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B343C-4B66-1075-5ED4-086F9EAF80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3E9B250-0F53-71AF-6CBD-EE63621CEF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8E7340E-6909-908D-B169-A83C091CFBE2}"/>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5" name="Footer Placeholder 4">
            <a:extLst>
              <a:ext uri="{FF2B5EF4-FFF2-40B4-BE49-F238E27FC236}">
                <a16:creationId xmlns:a16="http://schemas.microsoft.com/office/drawing/2014/main" id="{52F9BB1C-F60A-9464-DCB9-096F0A71B0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34C3E4-0D2E-035C-D715-2DD125B4076D}"/>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2929598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E3912-0DE9-8321-213D-7D62634357C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3FE9332-3C06-5229-B147-EF3E6272147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F99341-A63B-0F08-3979-57D98301C95C}"/>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5" name="Footer Placeholder 4">
            <a:extLst>
              <a:ext uri="{FF2B5EF4-FFF2-40B4-BE49-F238E27FC236}">
                <a16:creationId xmlns:a16="http://schemas.microsoft.com/office/drawing/2014/main" id="{E1A4B2D9-0FBF-AF71-CA57-1A216F34D7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490109-B9BA-924B-1E4C-813FFA8A1C8C}"/>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535796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DDEE8E-EF17-6B4D-2E5C-256B423D088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71EBA5-CCB7-8B11-3633-3A08BA667BF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8E3005-3102-45DB-1DF6-A92C7E12A7CC}"/>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5" name="Footer Placeholder 4">
            <a:extLst>
              <a:ext uri="{FF2B5EF4-FFF2-40B4-BE49-F238E27FC236}">
                <a16:creationId xmlns:a16="http://schemas.microsoft.com/office/drawing/2014/main" id="{8A0E8765-7DDC-7DC8-CC96-9CDF999715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B77FF2-0AAA-66AA-B92A-2437A1557F6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41616369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2">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9634" y="0"/>
            <a:ext cx="12211267" cy="6876000"/>
          </a:xfrm>
          <a:prstGeom prst="rect">
            <a:avLst/>
          </a:prstGeom>
        </p:spPr>
      </p:pic>
      <p:sp>
        <p:nvSpPr>
          <p:cNvPr id="2" name="Title 1"/>
          <p:cNvSpPr>
            <a:spLocks noGrp="1"/>
          </p:cNvSpPr>
          <p:nvPr>
            <p:ph type="ctrTitle"/>
          </p:nvPr>
        </p:nvSpPr>
        <p:spPr>
          <a:xfrm>
            <a:off x="5795158" y="2793092"/>
            <a:ext cx="5998895"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a:t>Click to edit Master title style</a:t>
            </a:r>
          </a:p>
        </p:txBody>
      </p:sp>
      <p:sp>
        <p:nvSpPr>
          <p:cNvPr id="3" name="Subtitle 2"/>
          <p:cNvSpPr>
            <a:spLocks noGrp="1"/>
          </p:cNvSpPr>
          <p:nvPr>
            <p:ph type="subTitle" idx="1"/>
          </p:nvPr>
        </p:nvSpPr>
        <p:spPr>
          <a:xfrm>
            <a:off x="5795158" y="4349115"/>
            <a:ext cx="5983265" cy="347929"/>
          </a:xfrm>
          <a:prstGeom prst="rect">
            <a:avLst/>
          </a:prstGeom>
        </p:spPr>
        <p:txBody>
          <a:bodyPr anchor="ctr" anchorCtr="0">
            <a:no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9035223" y="5053752"/>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9CC3F28B-2506-3447-B60D-A50F2F6E8F65}" type="datetime4">
              <a:rPr lang="en-CA" smtClean="0"/>
              <a:t>June 13, 2024</a:t>
            </a:fld>
            <a:endParaRPr lang="en-US"/>
          </a:p>
        </p:txBody>
      </p:sp>
    </p:spTree>
    <p:extLst>
      <p:ext uri="{BB962C8B-B14F-4D97-AF65-F5344CB8AC3E}">
        <p14:creationId xmlns:p14="http://schemas.microsoft.com/office/powerpoint/2010/main" val="33511060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55" name="Picture 54">
            <a:extLst>
              <a:ext uri="{FF2B5EF4-FFF2-40B4-BE49-F238E27FC236}">
                <a16:creationId xmlns:a16="http://schemas.microsoft.com/office/drawing/2014/main" id="{66011E11-8B3E-C049-A929-000719FFBA00}"/>
              </a:ext>
            </a:extLst>
          </p:cNvPr>
          <p:cNvPicPr>
            <a:picLocks noChangeAspect="1"/>
          </p:cNvPicPr>
          <p:nvPr userDrawn="1"/>
        </p:nvPicPr>
        <p:blipFill>
          <a:blip r:embed="rId2"/>
          <a:stretch>
            <a:fillRect/>
          </a:stretch>
        </p:blipFill>
        <p:spPr>
          <a:xfrm>
            <a:off x="-1465" y="0"/>
            <a:ext cx="12211267" cy="6876000"/>
          </a:xfrm>
          <a:prstGeom prst="rect">
            <a:avLst/>
          </a:prstGeom>
        </p:spPr>
      </p:pic>
      <p:sp>
        <p:nvSpPr>
          <p:cNvPr id="2" name="Title 1"/>
          <p:cNvSpPr>
            <a:spLocks noGrp="1"/>
          </p:cNvSpPr>
          <p:nvPr>
            <p:ph type="ctrTitle"/>
          </p:nvPr>
        </p:nvSpPr>
        <p:spPr>
          <a:xfrm>
            <a:off x="6824383" y="2928528"/>
            <a:ext cx="4954040" cy="723601"/>
          </a:xfrm>
          <a:prstGeom prst="rect">
            <a:avLst/>
          </a:prstGeom>
        </p:spPr>
        <p:txBody>
          <a:bodyPr anchor="ctr" anchorCtr="0">
            <a:noAutofit/>
          </a:bodyPr>
          <a:lstStyle>
            <a:lvl1pPr algn="r">
              <a:lnSpc>
                <a:spcPts val="5080"/>
              </a:lnSpc>
              <a:defRPr sz="4400" b="0" i="0" kern="0" spc="120" baseline="0">
                <a:solidFill>
                  <a:schemeClr val="bg1"/>
                </a:solidFill>
                <a:latin typeface="IvyPresto Display SemiBold" panose="020B0404020101010102" pitchFamily="34" charset="0"/>
              </a:defRPr>
            </a:lvl1pPr>
          </a:lstStyle>
          <a:p>
            <a:r>
              <a:rPr lang="en-US"/>
              <a:t>Click to edit Master title style</a:t>
            </a:r>
          </a:p>
        </p:txBody>
      </p:sp>
      <p:sp>
        <p:nvSpPr>
          <p:cNvPr id="3" name="Subtitle 2"/>
          <p:cNvSpPr>
            <a:spLocks noGrp="1"/>
          </p:cNvSpPr>
          <p:nvPr>
            <p:ph type="subTitle" idx="1"/>
          </p:nvPr>
        </p:nvSpPr>
        <p:spPr>
          <a:xfrm>
            <a:off x="6776077" y="4372303"/>
            <a:ext cx="5002346" cy="481502"/>
          </a:xfrm>
          <a:prstGeom prst="rect">
            <a:avLst/>
          </a:prstGeom>
        </p:spPr>
        <p:txBody>
          <a:bodyPr anchor="ctr" anchorCtr="0">
            <a:norm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9035223" y="5170035"/>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5A68C9F6-FF32-FD47-B7B0-C605A8231561}" type="datetime4">
              <a:rPr lang="en-CA" smtClean="0"/>
              <a:t>June 13, 2024</a:t>
            </a:fld>
            <a:endParaRPr lang="en-US"/>
          </a:p>
        </p:txBody>
      </p:sp>
      <p:sp>
        <p:nvSpPr>
          <p:cNvPr id="47" name="Picture Placeholder 46">
            <a:extLst>
              <a:ext uri="{FF2B5EF4-FFF2-40B4-BE49-F238E27FC236}">
                <a16:creationId xmlns:a16="http://schemas.microsoft.com/office/drawing/2014/main" id="{88A10EBD-4C79-BB40-8857-E481CB0B1C9D}"/>
              </a:ext>
            </a:extLst>
          </p:cNvPr>
          <p:cNvSpPr>
            <a:spLocks noGrp="1"/>
          </p:cNvSpPr>
          <p:nvPr>
            <p:ph type="pic" sz="quarter" idx="11" hasCustomPrompt="1"/>
          </p:nvPr>
        </p:nvSpPr>
        <p:spPr>
          <a:xfrm>
            <a:off x="-40747" y="-16116"/>
            <a:ext cx="6867615" cy="6904219"/>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67615" h="6904219">
                <a:moveTo>
                  <a:pt x="3610779" y="1179"/>
                </a:moveTo>
                <a:cubicBezTo>
                  <a:pt x="3591108" y="20843"/>
                  <a:pt x="5965291" y="-20061"/>
                  <a:pt x="5930872" y="14352"/>
                </a:cubicBezTo>
                <a:cubicBezTo>
                  <a:pt x="7817167" y="1296001"/>
                  <a:pt x="6417160" y="5327490"/>
                  <a:pt x="5528844" y="6904219"/>
                </a:cubicBezTo>
                <a:lnTo>
                  <a:pt x="0" y="6888415"/>
                </a:lnTo>
                <a:lnTo>
                  <a:pt x="20941" y="5380703"/>
                </a:lnTo>
                <a:cubicBezTo>
                  <a:pt x="922062" y="3238521"/>
                  <a:pt x="2018624" y="998616"/>
                  <a:pt x="3610779" y="1179"/>
                </a:cubicBezTo>
                <a:close/>
              </a:path>
            </a:pathLst>
          </a:custGeom>
          <a:solidFill>
            <a:schemeClr val="bg1"/>
          </a:solidFill>
        </p:spPr>
        <p:txBody>
          <a:bodyPr anchor="ctr" anchorCtr="0">
            <a:normAutofit/>
          </a:bodyPr>
          <a:lstStyle>
            <a:lvl1pPr marL="0" indent="0" algn="ctr">
              <a:buFontTx/>
              <a:buNone/>
              <a:defRPr sz="1500" baseline="0">
                <a:latin typeface="MuktaMahee Regular" panose="020B0000000000000000" pitchFamily="34" charset="77"/>
              </a:defRPr>
            </a:lvl1pPr>
          </a:lstStyle>
          <a:p>
            <a:r>
              <a:rPr lang="en-US"/>
              <a:t>[ Insert Picture ]</a:t>
            </a:r>
          </a:p>
        </p:txBody>
      </p:sp>
      <p:pic>
        <p:nvPicPr>
          <p:cNvPr id="57" name="Graphic 56">
            <a:extLst>
              <a:ext uri="{FF2B5EF4-FFF2-40B4-BE49-F238E27FC236}">
                <a16:creationId xmlns:a16="http://schemas.microsoft.com/office/drawing/2014/main" id="{1E5173D1-8FD4-BC42-AF6B-5BD507BE96D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417561" y="6213260"/>
            <a:ext cx="255744" cy="135394"/>
          </a:xfrm>
          <a:prstGeom prst="rect">
            <a:avLst/>
          </a:prstGeom>
        </p:spPr>
      </p:pic>
      <p:sp>
        <p:nvSpPr>
          <p:cNvPr id="60" name="Text Placeholder 59">
            <a:extLst>
              <a:ext uri="{FF2B5EF4-FFF2-40B4-BE49-F238E27FC236}">
                <a16:creationId xmlns:a16="http://schemas.microsoft.com/office/drawing/2014/main" id="{8532C6F0-570A-D143-BE3A-DF289FC46752}"/>
              </a:ext>
            </a:extLst>
          </p:cNvPr>
          <p:cNvSpPr>
            <a:spLocks noGrp="1"/>
          </p:cNvSpPr>
          <p:nvPr>
            <p:ph type="body" sz="quarter" idx="12" hasCustomPrompt="1"/>
          </p:nvPr>
        </p:nvSpPr>
        <p:spPr>
          <a:xfrm>
            <a:off x="6776077" y="6096299"/>
            <a:ext cx="4573951" cy="238423"/>
          </a:xfrm>
          <a:prstGeom prst="rect">
            <a:avLst/>
          </a:prstGeom>
        </p:spPr>
        <p:txBody>
          <a:bodyPr anchor="ctr" anchorCtr="0">
            <a:noAutofit/>
          </a:bodyPr>
          <a:lstStyle>
            <a:lvl1pPr marL="0" indent="0" algn="r">
              <a:buFontTx/>
              <a:buNone/>
              <a:defRPr sz="1100" kern="0" spc="0" baseline="0">
                <a:solidFill>
                  <a:schemeClr val="bg1"/>
                </a:solidFill>
                <a:latin typeface="MuktaMahee ExtraLight" panose="020B0000000000000000" pitchFamily="34" charset="77"/>
              </a:defRPr>
            </a:lvl1pPr>
            <a:lvl2pPr marL="457200" indent="0">
              <a:buNone/>
              <a:defRPr/>
            </a:lvl2pPr>
          </a:lstStyle>
          <a:p>
            <a:pPr lvl="0"/>
            <a:r>
              <a:rPr lang="en-US"/>
              <a:t>Click to edit Video Hyperlink</a:t>
            </a:r>
          </a:p>
        </p:txBody>
      </p:sp>
    </p:spTree>
    <p:extLst>
      <p:ext uri="{BB962C8B-B14F-4D97-AF65-F5344CB8AC3E}">
        <p14:creationId xmlns:p14="http://schemas.microsoft.com/office/powerpoint/2010/main" val="5665568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9634" y="0"/>
            <a:ext cx="12211267" cy="6876000"/>
          </a:xfrm>
          <a:prstGeom prst="rect">
            <a:avLst/>
          </a:prstGeom>
        </p:spPr>
      </p:pic>
      <p:sp>
        <p:nvSpPr>
          <p:cNvPr id="2" name="Title 1"/>
          <p:cNvSpPr>
            <a:spLocks noGrp="1"/>
          </p:cNvSpPr>
          <p:nvPr>
            <p:ph type="ctrTitle"/>
          </p:nvPr>
        </p:nvSpPr>
        <p:spPr>
          <a:xfrm>
            <a:off x="5795158" y="2793092"/>
            <a:ext cx="5998895"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a:t>Click to edit Master title style</a:t>
            </a:r>
          </a:p>
        </p:txBody>
      </p:sp>
      <p:sp>
        <p:nvSpPr>
          <p:cNvPr id="3" name="Subtitle 2"/>
          <p:cNvSpPr>
            <a:spLocks noGrp="1"/>
          </p:cNvSpPr>
          <p:nvPr>
            <p:ph type="subTitle" idx="1"/>
          </p:nvPr>
        </p:nvSpPr>
        <p:spPr>
          <a:xfrm>
            <a:off x="5795158" y="4349115"/>
            <a:ext cx="5983265" cy="347929"/>
          </a:xfrm>
          <a:prstGeom prst="rect">
            <a:avLst/>
          </a:prstGeom>
        </p:spPr>
        <p:txBody>
          <a:bodyPr anchor="ctr" anchorCtr="0">
            <a:no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9035223" y="5053752"/>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9CC3F28B-2506-3447-B60D-A50F2F6E8F65}" type="datetime4">
              <a:rPr lang="en-CA" smtClean="0"/>
              <a:t>June 13, 2024</a:t>
            </a:fld>
            <a:endParaRPr lang="en-US"/>
          </a:p>
        </p:txBody>
      </p:sp>
      <p:pic>
        <p:nvPicPr>
          <p:cNvPr id="57" name="Graphic 56">
            <a:extLst>
              <a:ext uri="{FF2B5EF4-FFF2-40B4-BE49-F238E27FC236}">
                <a16:creationId xmlns:a16="http://schemas.microsoft.com/office/drawing/2014/main" id="{1E5173D1-8FD4-BC42-AF6B-5BD507BE96D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417561" y="6213260"/>
            <a:ext cx="255744" cy="135394"/>
          </a:xfrm>
          <a:prstGeom prst="rect">
            <a:avLst/>
          </a:prstGeom>
        </p:spPr>
      </p:pic>
      <p:sp>
        <p:nvSpPr>
          <p:cNvPr id="60" name="Text Placeholder 59">
            <a:extLst>
              <a:ext uri="{FF2B5EF4-FFF2-40B4-BE49-F238E27FC236}">
                <a16:creationId xmlns:a16="http://schemas.microsoft.com/office/drawing/2014/main" id="{8532C6F0-570A-D143-BE3A-DF289FC46752}"/>
              </a:ext>
            </a:extLst>
          </p:cNvPr>
          <p:cNvSpPr>
            <a:spLocks noGrp="1"/>
          </p:cNvSpPr>
          <p:nvPr>
            <p:ph type="body" sz="quarter" idx="12" hasCustomPrompt="1"/>
          </p:nvPr>
        </p:nvSpPr>
        <p:spPr>
          <a:xfrm>
            <a:off x="5795158" y="6140711"/>
            <a:ext cx="5554870" cy="148094"/>
          </a:xfrm>
          <a:prstGeom prst="rect">
            <a:avLst/>
          </a:prstGeom>
        </p:spPr>
        <p:txBody>
          <a:bodyPr anchor="ctr" anchorCtr="0">
            <a:noAutofit/>
          </a:bodyPr>
          <a:lstStyle>
            <a:lvl1pPr marL="0" indent="0" algn="r">
              <a:buFontTx/>
              <a:buNone/>
              <a:defRPr sz="1100" kern="0" spc="0" baseline="0">
                <a:solidFill>
                  <a:schemeClr val="bg1"/>
                </a:solidFill>
                <a:latin typeface="MuktaMahee ExtraLight" panose="020B0000000000000000" pitchFamily="34" charset="77"/>
              </a:defRPr>
            </a:lvl1pPr>
            <a:lvl2pPr marL="457200" indent="0">
              <a:buNone/>
              <a:defRPr/>
            </a:lvl2pPr>
          </a:lstStyle>
          <a:p>
            <a:pPr lvl="0"/>
            <a:r>
              <a:rPr lang="en-US"/>
              <a:t>Click to edit Video Hyperlink</a:t>
            </a:r>
          </a:p>
        </p:txBody>
      </p:sp>
    </p:spTree>
    <p:extLst>
      <p:ext uri="{BB962C8B-B14F-4D97-AF65-F5344CB8AC3E}">
        <p14:creationId xmlns:p14="http://schemas.microsoft.com/office/powerpoint/2010/main" val="13064434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5CECC60B-7181-BF48-A31F-551094D6F799}"/>
              </a:ext>
            </a:extLst>
          </p:cNvPr>
          <p:cNvPicPr>
            <a:picLocks noChangeAspect="1"/>
          </p:cNvPicPr>
          <p:nvPr userDrawn="1"/>
        </p:nvPicPr>
        <p:blipFill>
          <a:blip r:embed="rId2"/>
          <a:stretch>
            <a:fillRect/>
          </a:stretch>
        </p:blipFill>
        <p:spPr>
          <a:xfrm>
            <a:off x="0" y="0"/>
            <a:ext cx="12211267" cy="6876000"/>
          </a:xfrm>
          <a:prstGeom prst="rect">
            <a:avLst/>
          </a:prstGeom>
        </p:spPr>
      </p:pic>
      <p:sp>
        <p:nvSpPr>
          <p:cNvPr id="4" name="Date Placeholder 3"/>
          <p:cNvSpPr>
            <a:spLocks noGrp="1"/>
          </p:cNvSpPr>
          <p:nvPr>
            <p:ph type="dt" sz="half" idx="10"/>
          </p:nvPr>
        </p:nvSpPr>
        <p:spPr>
          <a:xfrm>
            <a:off x="430734" y="6131817"/>
            <a:ext cx="2743200" cy="365125"/>
          </a:xfrm>
          <a:prstGeom prst="rect">
            <a:avLst/>
          </a:prstGeom>
        </p:spPr>
        <p:txBody>
          <a:bodyPr/>
          <a:lstStyle>
            <a:lvl1pPr>
              <a:defRPr sz="1400" baseline="0">
                <a:solidFill>
                  <a:schemeClr val="bg1"/>
                </a:solidFill>
                <a:latin typeface="MuktaMahee Regular" panose="020B0000000000000000" pitchFamily="34" charset="77"/>
              </a:defRPr>
            </a:lvl1pPr>
          </a:lstStyle>
          <a:p>
            <a:fld id="{E26F2E13-0947-9641-AE04-1B3E5F3DDF72}" type="datetime4">
              <a:rPr lang="en-CA" smtClean="0"/>
              <a:t>June 13, 2024</a:t>
            </a:fld>
            <a:endParaRPr lang="en-US"/>
          </a:p>
        </p:txBody>
      </p:sp>
      <p:sp>
        <p:nvSpPr>
          <p:cNvPr id="16" name="Title 1">
            <a:extLst>
              <a:ext uri="{FF2B5EF4-FFF2-40B4-BE49-F238E27FC236}">
                <a16:creationId xmlns:a16="http://schemas.microsoft.com/office/drawing/2014/main" id="{E3E72DC8-7C11-E343-B309-79821FD3D417}"/>
              </a:ext>
              <a:ext uri="{C183D7F6-B498-43B3-948B-1728B52AA6E4}">
                <adec:decorative xmlns:adec="http://schemas.microsoft.com/office/drawing/2017/decorative" val="1"/>
              </a:ext>
            </a:extLst>
          </p:cNvPr>
          <p:cNvSpPr>
            <a:spLocks noGrp="1"/>
          </p:cNvSpPr>
          <p:nvPr>
            <p:ph type="ctrTitle"/>
          </p:nvPr>
        </p:nvSpPr>
        <p:spPr>
          <a:xfrm>
            <a:off x="6095999" y="2082208"/>
            <a:ext cx="5574127" cy="427993"/>
          </a:xfrm>
          <a:prstGeom prst="rect">
            <a:avLst/>
          </a:prstGeom>
        </p:spPr>
        <p:txBody>
          <a:bodyPr anchor="ctr" anchorCtr="0">
            <a:noAutofit/>
          </a:bodyPr>
          <a:lstStyle>
            <a:lvl1pPr algn="l">
              <a:lnSpc>
                <a:spcPts val="5080"/>
              </a:lnSpc>
              <a:defRPr sz="3900" b="0" i="0" kern="0" spc="120" baseline="0">
                <a:solidFill>
                  <a:schemeClr val="tx1"/>
                </a:solidFill>
                <a:latin typeface="IvyPresto Display SemiBold" panose="020B0404020101010102" pitchFamily="34" charset="0"/>
              </a:defRPr>
            </a:lvl1pPr>
          </a:lstStyle>
          <a:p>
            <a:r>
              <a:rPr lang="en-US"/>
              <a:t>Click to edit Master title style</a:t>
            </a:r>
          </a:p>
        </p:txBody>
      </p:sp>
      <p:sp>
        <p:nvSpPr>
          <p:cNvPr id="30" name="Text Placeholder 23">
            <a:extLst>
              <a:ext uri="{FF2B5EF4-FFF2-40B4-BE49-F238E27FC236}">
                <a16:creationId xmlns:a16="http://schemas.microsoft.com/office/drawing/2014/main" id="{B80847DF-EFD6-1546-B8CF-F0942B5F71CD}"/>
              </a:ext>
            </a:extLst>
          </p:cNvPr>
          <p:cNvSpPr>
            <a:spLocks noGrp="1"/>
          </p:cNvSpPr>
          <p:nvPr>
            <p:ph type="body" sz="quarter" idx="13" hasCustomPrompt="1"/>
          </p:nvPr>
        </p:nvSpPr>
        <p:spPr>
          <a:xfrm>
            <a:off x="6061767" y="2881061"/>
            <a:ext cx="5657909" cy="3203481"/>
          </a:xfrm>
          <a:prstGeom prst="rect">
            <a:avLst/>
          </a:prstGeom>
        </p:spPr>
        <p:txBody>
          <a:bodyPr numCol="2" spcCol="504000">
            <a:normAutofit/>
          </a:bodyPr>
          <a:lstStyle>
            <a:lvl1pPr marL="288000" indent="-288000">
              <a:lnSpc>
                <a:spcPts val="1920"/>
              </a:lnSpc>
              <a:spcBef>
                <a:spcPts val="0"/>
              </a:spcBef>
              <a:spcAft>
                <a:spcPts val="2000"/>
              </a:spcAft>
              <a:buClr>
                <a:schemeClr val="tx1"/>
              </a:buClr>
              <a:buSzPct val="140000"/>
              <a:buFont typeface="+mj-lt"/>
              <a:buAutoNum type="arabicPeriod"/>
              <a:defRPr sz="1600" kern="0" spc="10" baseline="0">
                <a:latin typeface="MuktaMahee Light" panose="020B0000000000000000" pitchFamily="34" charset="77"/>
              </a:defRPr>
            </a:lvl1pPr>
          </a:lstStyle>
          <a:p>
            <a:pPr lvl="0"/>
            <a:r>
              <a:rPr lang="en-US"/>
              <a:t>Click to edit Contents</a:t>
            </a:r>
          </a:p>
        </p:txBody>
      </p:sp>
      <p:sp>
        <p:nvSpPr>
          <p:cNvPr id="9" name="Subtitle 2">
            <a:extLst>
              <a:ext uri="{FF2B5EF4-FFF2-40B4-BE49-F238E27FC236}">
                <a16:creationId xmlns:a16="http://schemas.microsoft.com/office/drawing/2014/main" id="{94C1B939-76AB-2B42-8DD3-93FDDA198F51}"/>
              </a:ext>
            </a:extLst>
          </p:cNvPr>
          <p:cNvSpPr>
            <a:spLocks noGrp="1"/>
          </p:cNvSpPr>
          <p:nvPr>
            <p:ph type="subTitle" idx="1"/>
          </p:nvPr>
        </p:nvSpPr>
        <p:spPr>
          <a:xfrm>
            <a:off x="6101205" y="1621446"/>
            <a:ext cx="5578065" cy="347929"/>
          </a:xfrm>
          <a:prstGeom prst="rect">
            <a:avLst/>
          </a:prstGeom>
        </p:spPr>
        <p:txBody>
          <a:bodyPr anchor="b" anchorCtr="0">
            <a:noAutofit/>
          </a:bodyPr>
          <a:lstStyle>
            <a:lvl1pPr marL="0" indent="0" algn="l">
              <a:buNone/>
              <a:defRPr sz="1800" kern="0" spc="80" baseline="0">
                <a:solidFill>
                  <a:srgbClr val="F7543D"/>
                </a:solidFill>
                <a:latin typeface="IvyPresto Display SemiBold" panose="020B0404020101010102"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Slide Number Placeholder 5">
            <a:extLst>
              <a:ext uri="{FF2B5EF4-FFF2-40B4-BE49-F238E27FC236}">
                <a16:creationId xmlns:a16="http://schemas.microsoft.com/office/drawing/2014/main" id="{2ED947E2-3075-6140-9CA4-AA3A3994C0D9}"/>
              </a:ext>
            </a:extLst>
          </p:cNvPr>
          <p:cNvSpPr>
            <a:spLocks noGrp="1"/>
          </p:cNvSpPr>
          <p:nvPr>
            <p:ph type="sldNum" sz="quarter" idx="12"/>
          </p:nvPr>
        </p:nvSpPr>
        <p:spPr>
          <a:xfrm>
            <a:off x="9030957" y="6130514"/>
            <a:ext cx="2743200" cy="365125"/>
          </a:xfrm>
        </p:spPr>
        <p:txBody>
          <a:bodyPr/>
          <a:lstStyle>
            <a:lvl1pPr>
              <a:defRPr sz="1200" baseline="0">
                <a:solidFill>
                  <a:schemeClr val="tx1"/>
                </a:solidFill>
                <a:latin typeface="MuktaMahee ExtraLight" panose="020B0000000000000000" pitchFamily="34" charset="77"/>
              </a:defRPr>
            </a:lvl1pPr>
          </a:lstStyle>
          <a:p>
            <a:fld id="{A738FFEA-31A8-2A45-BE95-11B41D2245F5}" type="slidenum">
              <a:rPr lang="en-US" smtClean="0"/>
              <a:pPr/>
              <a:t>‹#›</a:t>
            </a:fld>
            <a:endParaRPr lang="en-US"/>
          </a:p>
        </p:txBody>
      </p:sp>
    </p:spTree>
    <p:extLst>
      <p:ext uri="{BB962C8B-B14F-4D97-AF65-F5344CB8AC3E}">
        <p14:creationId xmlns:p14="http://schemas.microsoft.com/office/powerpoint/2010/main" val="38016670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E3DCCB8-2C0B-5343-899A-399253D21614}"/>
              </a:ext>
            </a:extLst>
          </p:cNvPr>
          <p:cNvPicPr>
            <a:picLocks noChangeAspect="1"/>
          </p:cNvPicPr>
          <p:nvPr userDrawn="1"/>
        </p:nvPicPr>
        <p:blipFill>
          <a:blip r:embed="rId2"/>
          <a:stretch>
            <a:fillRect/>
          </a:stretch>
        </p:blipFill>
        <p:spPr>
          <a:xfrm>
            <a:off x="-3077" y="-9427"/>
            <a:ext cx="12211267" cy="6876000"/>
          </a:xfrm>
          <a:prstGeom prst="rect">
            <a:avLst/>
          </a:prstGeom>
        </p:spPr>
      </p:pic>
      <p:sp>
        <p:nvSpPr>
          <p:cNvPr id="2" name="Title 1"/>
          <p:cNvSpPr>
            <a:spLocks noGrp="1"/>
          </p:cNvSpPr>
          <p:nvPr>
            <p:ph type="ctrTitle"/>
          </p:nvPr>
        </p:nvSpPr>
        <p:spPr>
          <a:xfrm>
            <a:off x="5846643" y="3025020"/>
            <a:ext cx="5934119" cy="723601"/>
          </a:xfrm>
          <a:prstGeom prst="rect">
            <a:avLst/>
          </a:prstGeom>
        </p:spPr>
        <p:txBody>
          <a:bodyPr anchor="t" anchorCtr="0">
            <a:noAutofit/>
          </a:bodyPr>
          <a:lstStyle>
            <a:lvl1pPr algn="r">
              <a:lnSpc>
                <a:spcPts val="5900"/>
              </a:lnSpc>
              <a:defRPr sz="4000" b="0" i="0" kern="0" spc="80" baseline="0">
                <a:solidFill>
                  <a:schemeClr val="bg1"/>
                </a:solidFill>
                <a:latin typeface="IvyPresto Display SemiBold" panose="020B0404020101010102" pitchFamily="34" charset="0"/>
              </a:defRPr>
            </a:lvl1pPr>
          </a:lstStyle>
          <a:p>
            <a:r>
              <a:rPr lang="en-US"/>
              <a:t>Click to edit Master title style</a:t>
            </a:r>
          </a:p>
        </p:txBody>
      </p:sp>
      <p:sp>
        <p:nvSpPr>
          <p:cNvPr id="3" name="Subtitle 2"/>
          <p:cNvSpPr>
            <a:spLocks noGrp="1"/>
          </p:cNvSpPr>
          <p:nvPr>
            <p:ph type="subTitle" idx="1"/>
          </p:nvPr>
        </p:nvSpPr>
        <p:spPr>
          <a:xfrm>
            <a:off x="5844305" y="2718327"/>
            <a:ext cx="5934119" cy="347929"/>
          </a:xfrm>
          <a:prstGeom prst="rect">
            <a:avLst/>
          </a:prstGeom>
        </p:spPr>
        <p:txBody>
          <a:bodyPr anchor="ctr" anchorCtr="0">
            <a:noAutofit/>
          </a:bodyPr>
          <a:lstStyle>
            <a:lvl1pPr marL="0" indent="0" algn="r">
              <a:buNone/>
              <a:defRPr sz="1800" kern="0" spc="110" baseline="0">
                <a:solidFill>
                  <a:schemeClr val="tx1"/>
                </a:solidFill>
                <a:latin typeface="IvyPresto Display SemiBold" panose="020B0404020101010102"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6" name="Date Placeholder 3">
            <a:extLst>
              <a:ext uri="{FF2B5EF4-FFF2-40B4-BE49-F238E27FC236}">
                <a16:creationId xmlns:a16="http://schemas.microsoft.com/office/drawing/2014/main" id="{66E73370-18CB-A34D-945E-F5EF442BD6F7}"/>
              </a:ext>
            </a:extLst>
          </p:cNvPr>
          <p:cNvSpPr>
            <a:spLocks noGrp="1"/>
          </p:cNvSpPr>
          <p:nvPr>
            <p:ph type="dt" sz="half" idx="10"/>
          </p:nvPr>
        </p:nvSpPr>
        <p:spPr>
          <a:xfrm>
            <a:off x="9035223" y="6131820"/>
            <a:ext cx="2743200" cy="365125"/>
          </a:xfrm>
          <a:prstGeom prst="rect">
            <a:avLst/>
          </a:prstGeom>
        </p:spPr>
        <p:txBody>
          <a:bodyPr/>
          <a:lstStyle>
            <a:lvl1pPr algn="r">
              <a:defRPr sz="1400" baseline="0">
                <a:solidFill>
                  <a:schemeClr val="bg1"/>
                </a:solidFill>
                <a:latin typeface="MuktaMahee ExtraLight" panose="020B0000000000000000" pitchFamily="34" charset="77"/>
              </a:defRPr>
            </a:lvl1pPr>
          </a:lstStyle>
          <a:p>
            <a:fld id="{4E1638B4-F06D-EF4E-93FE-46FF86A8FE3B}" type="datetime4">
              <a:rPr lang="en-CA" smtClean="0"/>
              <a:t>June 13, 2024</a:t>
            </a:fld>
            <a:endParaRPr lang="en-US"/>
          </a:p>
        </p:txBody>
      </p:sp>
      <p:sp>
        <p:nvSpPr>
          <p:cNvPr id="17" name="Subtitle 2">
            <a:extLst>
              <a:ext uri="{FF2B5EF4-FFF2-40B4-BE49-F238E27FC236}">
                <a16:creationId xmlns:a16="http://schemas.microsoft.com/office/drawing/2014/main" id="{630827DF-E257-B244-B21D-E9FA48E74ECF}"/>
              </a:ext>
            </a:extLst>
          </p:cNvPr>
          <p:cNvSpPr txBox="1">
            <a:spLocks/>
          </p:cNvSpPr>
          <p:nvPr userDrawn="1"/>
        </p:nvSpPr>
        <p:spPr>
          <a:xfrm>
            <a:off x="6776077" y="2368407"/>
            <a:ext cx="5002346" cy="347929"/>
          </a:xfrm>
          <a:prstGeom prst="rect">
            <a:avLst/>
          </a:prstGeom>
        </p:spPr>
        <p:txBody>
          <a:bodyPr vert="horz" lIns="91440" tIns="45720" rIns="91440" bIns="45720" rtlCol="0" anchor="ctr" anchorCtr="0">
            <a:normAutofit fontScale="92500" lnSpcReduction="10000"/>
          </a:bodyPr>
          <a:lstStyle>
            <a:lvl1pPr marL="0" indent="0" algn="r" defTabSz="914400" rtl="0" eaLnBrk="1" latinLnBrk="0" hangingPunct="1">
              <a:lnSpc>
                <a:spcPct val="90000"/>
              </a:lnSpc>
              <a:spcBef>
                <a:spcPts val="1000"/>
              </a:spcBef>
              <a:buFont typeface="Arial" panose="020B0604020202020204" pitchFamily="34" charset="0"/>
              <a:buNone/>
              <a:defRPr sz="2100" kern="0" spc="20" baseline="0">
                <a:solidFill>
                  <a:schemeClr val="bg1"/>
                </a:solidFill>
                <a:latin typeface="MuktaMahee Regular" panose="020B0000000000000000" pitchFamily="34" charset="77"/>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a:p>
        </p:txBody>
      </p:sp>
      <p:sp>
        <p:nvSpPr>
          <p:cNvPr id="23" name="Subtitle 2">
            <a:extLst>
              <a:ext uri="{FF2B5EF4-FFF2-40B4-BE49-F238E27FC236}">
                <a16:creationId xmlns:a16="http://schemas.microsoft.com/office/drawing/2014/main" id="{290FB613-463D-594F-9301-78A56AA37FD3}"/>
              </a:ext>
            </a:extLst>
          </p:cNvPr>
          <p:cNvSpPr txBox="1">
            <a:spLocks/>
          </p:cNvSpPr>
          <p:nvPr userDrawn="1"/>
        </p:nvSpPr>
        <p:spPr>
          <a:xfrm>
            <a:off x="6287076" y="1816627"/>
            <a:ext cx="5402447" cy="347929"/>
          </a:xfrm>
          <a:prstGeom prst="rect">
            <a:avLst/>
          </a:prstGeom>
        </p:spPr>
        <p:txBody>
          <a:bodyPr vert="horz" lIns="91440" tIns="45720" rIns="91440" bIns="45720" rtlCol="0" anchor="ctr" anchorCtr="0">
            <a:noAutofit/>
          </a:bodyPr>
          <a:lstStyle>
            <a:lvl1pPr marL="0" indent="0" algn="r" defTabSz="914400" rtl="0" eaLnBrk="1" latinLnBrk="0" hangingPunct="1">
              <a:lnSpc>
                <a:spcPct val="90000"/>
              </a:lnSpc>
              <a:spcBef>
                <a:spcPts val="1000"/>
              </a:spcBef>
              <a:buFont typeface="Arial" panose="020B0604020202020204" pitchFamily="34" charset="0"/>
              <a:buNone/>
              <a:defRPr sz="1800" kern="0" spc="110" baseline="0">
                <a:solidFill>
                  <a:schemeClr val="tx1"/>
                </a:solidFill>
                <a:latin typeface="IvyPresto Display" panose="020B0404020101010102"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28860949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Only 1">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12700" y="0"/>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1759527" y="2582662"/>
            <a:ext cx="8654473" cy="433077"/>
          </a:xfrm>
          <a:prstGeom prst="rect">
            <a:avLst/>
          </a:prstGeom>
        </p:spPr>
        <p:txBody>
          <a:bodyPr anchor="t" anchorCtr="0">
            <a:noAutofit/>
          </a:bodyPr>
          <a:lstStyle>
            <a:lvl1pPr marL="0" indent="0" algn="ctr">
              <a:lnSpc>
                <a:spcPts val="3000"/>
              </a:lnSpc>
              <a:buNone/>
              <a:defRPr sz="2500" b="0" i="0" kern="0" spc="10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1759527" y="3289393"/>
            <a:ext cx="8654473" cy="2165147"/>
          </a:xfrm>
          <a:prstGeom prst="rect">
            <a:avLst/>
          </a:prstGeom>
        </p:spPr>
        <p:txBody>
          <a:bodyPr>
            <a:noAutofit/>
          </a:bodyPr>
          <a:lstStyle>
            <a:lvl1pPr marL="0" indent="0" algn="ctr">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10397751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Only 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0" y="18472"/>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1" i="0" kern="0" spc="100" baseline="0">
                <a:solidFill>
                  <a:schemeClr val="tx1"/>
                </a:solidFill>
                <a:latin typeface="IvyPresto Display SemiBold" panose="020B0404020101010102" pitchFamily="34" charset="0"/>
              </a:defRPr>
            </a:lvl1pPr>
          </a:lstStyle>
          <a:p>
            <a:r>
              <a:rPr lang="en-US"/>
              <a:t>Click to edit Master title style</a:t>
            </a:r>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328" y="3447472"/>
            <a:ext cx="2854036" cy="513607"/>
          </a:xfrm>
          <a:prstGeom prst="rect">
            <a:avLst/>
          </a:prstGeom>
        </p:spPr>
        <p:txBody>
          <a:bodyPr anchor="ctr" anchorCtr="0">
            <a:noAutofit/>
          </a:bodyPr>
          <a:lstStyle>
            <a:lvl1pPr marL="0" indent="0" algn="l">
              <a:lnSpc>
                <a:spcPts val="3200"/>
              </a:lnSpc>
              <a:buNone/>
              <a:defRPr sz="2500" b="0" i="0" kern="0" spc="10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4399397" y="2034371"/>
            <a:ext cx="7063260" cy="3820759"/>
          </a:xfrm>
          <a:prstGeom prst="rect">
            <a:avLst/>
          </a:prstGeom>
        </p:spPr>
        <p:txBody>
          <a:bodyPr numCol="2" spcCol="324000">
            <a:noAutofit/>
          </a:bodyPr>
          <a:lstStyle>
            <a:lvl1pPr marL="226800" indent="-226800" algn="l">
              <a:lnSpc>
                <a:spcPts val="2200"/>
              </a:lnSpc>
              <a:spcBef>
                <a:spcPts val="0"/>
              </a:spcBef>
              <a:spcAft>
                <a:spcPts val="900"/>
              </a:spcAft>
              <a:buFont typeface="Arial" panose="020B0604020202020204" pitchFamily="34" charset="0"/>
              <a:buChar char="•"/>
              <a:defRPr sz="15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7863665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Only 3">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26F453A5-0063-0545-959C-BB8E20412D67}"/>
              </a:ext>
            </a:extLst>
          </p:cNvPr>
          <p:cNvPicPr>
            <a:picLocks noChangeAspect="1"/>
          </p:cNvPicPr>
          <p:nvPr userDrawn="1"/>
        </p:nvPicPr>
        <p:blipFill>
          <a:blip r:embed="rId2"/>
          <a:stretch>
            <a:fillRect/>
          </a:stretch>
        </p:blipFill>
        <p:spPr>
          <a:xfrm>
            <a:off x="6350" y="0"/>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131" y="2674128"/>
            <a:ext cx="5157783" cy="580261"/>
          </a:xfrm>
          <a:prstGeom prst="rect">
            <a:avLst/>
          </a:prstGeom>
        </p:spPr>
        <p:txBody>
          <a:bodyPr anchor="t" anchorCtr="0">
            <a:noAutofit/>
          </a:bodyPr>
          <a:lstStyle>
            <a:lvl1pPr marL="0" indent="0">
              <a:lnSpc>
                <a:spcPts val="3000"/>
              </a:lnSpc>
              <a:buNone/>
              <a:defRPr sz="2500" b="0" i="0" kern="0" spc="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794130" y="3600471"/>
            <a:ext cx="5157775" cy="2165147"/>
          </a:xfrm>
          <a:prstGeom prst="rect">
            <a:avLst/>
          </a:prstGeom>
        </p:spPr>
        <p:txBody>
          <a:bodyPr>
            <a:noAutofit/>
          </a:bodyPr>
          <a:lstStyle>
            <a:lvl1pPr marL="0" indent="0">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3401651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98895-143B-FA31-2DB4-212C318335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ADD289-259E-910B-DFDE-BA647B26DA7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C654BC-24E6-B883-E01D-433A52E4314C}"/>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5" name="Footer Placeholder 4">
            <a:extLst>
              <a:ext uri="{FF2B5EF4-FFF2-40B4-BE49-F238E27FC236}">
                <a16:creationId xmlns:a16="http://schemas.microsoft.com/office/drawing/2014/main" id="{D3E47C68-9E6D-1B63-099A-3974B74F99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2A7591-639C-5136-0393-A79B76717BE0}"/>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21732049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Only">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9DB16A0-58AF-2B43-9865-3C7D64E038D8}"/>
              </a:ext>
            </a:extLst>
          </p:cNvPr>
          <p:cNvSpPr>
            <a:spLocks noGrp="1"/>
          </p:cNvSpPr>
          <p:nvPr>
            <p:ph type="pic" sz="quarter" idx="15" hasCustomPrompt="1"/>
          </p:nvPr>
        </p:nvSpPr>
        <p:spPr>
          <a:xfrm>
            <a:off x="-11113" y="-5969"/>
            <a:ext cx="12203113" cy="6865938"/>
          </a:xfrm>
          <a:solidFill>
            <a:schemeClr val="accent2">
              <a:lumMod val="40000"/>
              <a:lumOff val="60000"/>
            </a:schemeClr>
          </a:solidFill>
        </p:spPr>
        <p:txBody>
          <a:bodyPr anchor="ctr" anchorCtr="0">
            <a:noAutofit/>
          </a:bodyPr>
          <a:lstStyle>
            <a:lvl1pPr algn="ctr">
              <a:defRPr sz="1500" baseline="0">
                <a:latin typeface="MuktaMahee Regular" panose="020B0000000000000000" pitchFamily="34" charset="77"/>
              </a:defRPr>
            </a:lvl1pPr>
          </a:lstStyle>
          <a:p>
            <a:r>
              <a:rPr lang="en-US"/>
              <a:t>[ Insert Picture ]</a:t>
            </a:r>
          </a:p>
        </p:txBody>
      </p:sp>
      <p:sp>
        <p:nvSpPr>
          <p:cNvPr id="26" name="Picture Placeholder 24">
            <a:extLst>
              <a:ext uri="{FF2B5EF4-FFF2-40B4-BE49-F238E27FC236}">
                <a16:creationId xmlns:a16="http://schemas.microsoft.com/office/drawing/2014/main" id="{FB5141B3-F47D-544B-8414-3599207AFFBF}"/>
              </a:ext>
            </a:extLst>
          </p:cNvPr>
          <p:cNvSpPr>
            <a:spLocks noGrp="1" noChangeAspect="1"/>
          </p:cNvSpPr>
          <p:nvPr>
            <p:ph type="pic" sz="quarter" idx="17"/>
          </p:nvPr>
        </p:nvSpPr>
        <p:spPr>
          <a:xfrm>
            <a:off x="-11114" y="-80492"/>
            <a:ext cx="6354249" cy="2016383"/>
          </a:xfrm>
          <a:blipFill dpi="0" rotWithShape="1">
            <a:blip r:embed="rId2">
              <a:alphaModFix amt="27000"/>
              <a:extLst>
                <a:ext uri="{96DAC541-7B7A-43D3-8B79-37D633B846F1}">
                  <asvg:svgBlip xmlns:asvg="http://schemas.microsoft.com/office/drawing/2016/SVG/main" r:embed="rId3"/>
                </a:ext>
              </a:extLst>
            </a:blip>
            <a:srcRect/>
            <a:stretch>
              <a:fillRect/>
            </a:stretch>
          </a:blipFill>
        </p:spPr>
        <p:txBody>
          <a:bodyPr/>
          <a:lstStyle>
            <a:lvl1pPr>
              <a:defRPr>
                <a:solidFill>
                  <a:schemeClr val="tx1">
                    <a:alpha val="0"/>
                  </a:schemeClr>
                </a:solidFill>
              </a:defRPr>
            </a:lvl1pPr>
          </a:lstStyle>
          <a:p>
            <a:r>
              <a:rPr lang="en-US"/>
              <a:t>Click icon to add picture</a:t>
            </a:r>
          </a:p>
        </p:txBody>
      </p:sp>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bg1"/>
                </a:solidFill>
                <a:latin typeface="IvyPresto Display SemiBold" panose="020B0404020101010102" pitchFamily="34" charset="0"/>
              </a:defRPr>
            </a:lvl1pPr>
          </a:lstStyle>
          <a:p>
            <a:r>
              <a:rPr lang="en-US"/>
              <a:t>Click to edit Master title style</a:t>
            </a:r>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chemeClr val="bg1">
                    <a:alpha val="50000"/>
                  </a:scheme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bg1"/>
                </a:solidFill>
              </a:defRPr>
            </a:lvl1pPr>
          </a:lstStyle>
          <a:p>
            <a:fld id="{A738FFEA-31A8-2A45-BE95-11B41D2245F5}" type="slidenum">
              <a:rPr lang="en-US" smtClean="0"/>
              <a:pPr/>
              <a:t>‹#›</a:t>
            </a:fld>
            <a:endParaRPr lang="en-US"/>
          </a:p>
        </p:txBody>
      </p:sp>
      <p:sp>
        <p:nvSpPr>
          <p:cNvPr id="17" name="Picture Placeholder 12">
            <a:extLst>
              <a:ext uri="{FF2B5EF4-FFF2-40B4-BE49-F238E27FC236}">
                <a16:creationId xmlns:a16="http://schemas.microsoft.com/office/drawing/2014/main" id="{544767EF-0753-C84F-88F0-D0FF6701C441}"/>
              </a:ext>
            </a:extLst>
          </p:cNvPr>
          <p:cNvSpPr>
            <a:spLocks noGrp="1" noChangeAspect="1"/>
          </p:cNvSpPr>
          <p:nvPr>
            <p:ph type="pic" sz="quarter" idx="16" hasCustomPrompt="1"/>
          </p:nvPr>
        </p:nvSpPr>
        <p:spPr>
          <a:xfrm>
            <a:off x="501197" y="6102003"/>
            <a:ext cx="1516740" cy="264328"/>
          </a:xfrm>
          <a:blipFill dpi="0" rotWithShape="1">
            <a:blip r:embed="rId4">
              <a:alphaModFix amt="50000"/>
            </a:blip>
            <a:srcRect/>
            <a:stretch>
              <a:fillRect/>
            </a:stretch>
          </a:blipFill>
        </p:spPr>
        <p:txBody>
          <a:bodyPr/>
          <a:lstStyle>
            <a:lvl1pPr>
              <a:defRPr>
                <a:solidFill>
                  <a:schemeClr val="tx1">
                    <a:alpha val="0"/>
                  </a:schemeClr>
                </a:solidFill>
              </a:defRPr>
            </a:lvl1pPr>
          </a:lstStyle>
          <a:p>
            <a:r>
              <a:rPr lang="en-US"/>
              <a:t>Logo</a:t>
            </a:r>
          </a:p>
        </p:txBody>
      </p:sp>
      <p:sp>
        <p:nvSpPr>
          <p:cNvPr id="30" name="Picture Placeholder 28">
            <a:extLst>
              <a:ext uri="{FF2B5EF4-FFF2-40B4-BE49-F238E27FC236}">
                <a16:creationId xmlns:a16="http://schemas.microsoft.com/office/drawing/2014/main" id="{00C43D10-4142-0042-B8F9-698E66F18F51}"/>
              </a:ext>
            </a:extLst>
          </p:cNvPr>
          <p:cNvSpPr>
            <a:spLocks noGrp="1"/>
          </p:cNvSpPr>
          <p:nvPr>
            <p:ph type="pic" sz="quarter" idx="18"/>
          </p:nvPr>
        </p:nvSpPr>
        <p:spPr>
          <a:xfrm>
            <a:off x="10445578" y="4308389"/>
            <a:ext cx="1746422" cy="2557849"/>
          </a:xfrm>
          <a:blipFill dpi="0" rotWithShape="1">
            <a:blip r:embed="rId5">
              <a:alphaModFix amt="27000"/>
              <a:extLst>
                <a:ext uri="{96DAC541-7B7A-43D3-8B79-37D633B846F1}">
                  <asvg:svgBlip xmlns:asvg="http://schemas.microsoft.com/office/drawing/2016/SVG/main" r:embed="rId6"/>
                </a:ext>
              </a:extLst>
            </a:blip>
            <a:srcRect/>
            <a:stretch>
              <a:fillRect/>
            </a:stretch>
          </a:blipFill>
        </p:spPr>
        <p:txBody>
          <a:bodyPr/>
          <a:lstStyle>
            <a:lvl1pPr>
              <a:defRPr>
                <a:solidFill>
                  <a:schemeClr val="tx1">
                    <a:alpha val="0"/>
                  </a:schemeClr>
                </a:solidFill>
              </a:defRPr>
            </a:lvl1pPr>
          </a:lstStyle>
          <a:p>
            <a:r>
              <a:rPr lang="en-US"/>
              <a:t>Click icon to add picture</a:t>
            </a:r>
          </a:p>
        </p:txBody>
      </p:sp>
    </p:spTree>
    <p:extLst>
      <p:ext uri="{BB962C8B-B14F-4D97-AF65-F5344CB8AC3E}">
        <p14:creationId xmlns:p14="http://schemas.microsoft.com/office/powerpoint/2010/main" val="33432235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Text 1">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15586" y="0"/>
            <a:ext cx="12179300" cy="6858000"/>
          </a:xfrm>
          <a:prstGeom prst="rect">
            <a:avLst/>
          </a:prstGeom>
        </p:spPr>
      </p:pic>
      <p:sp>
        <p:nvSpPr>
          <p:cNvPr id="19" name="Picture Placeholder 46">
            <a:extLst>
              <a:ext uri="{FF2B5EF4-FFF2-40B4-BE49-F238E27FC236}">
                <a16:creationId xmlns:a16="http://schemas.microsoft.com/office/drawing/2014/main" id="{AE453D11-3C51-634E-B909-EA802C9A06BA}"/>
              </a:ext>
            </a:extLst>
          </p:cNvPr>
          <p:cNvSpPr>
            <a:spLocks noGrp="1"/>
          </p:cNvSpPr>
          <p:nvPr>
            <p:ph type="pic" sz="quarter" idx="11" hasCustomPrompt="1"/>
          </p:nvPr>
        </p:nvSpPr>
        <p:spPr>
          <a:xfrm>
            <a:off x="6132339" y="-5061"/>
            <a:ext cx="6083123" cy="6901589"/>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88560" h="6933549">
                <a:moveTo>
                  <a:pt x="2906254" y="1100"/>
                </a:moveTo>
                <a:cubicBezTo>
                  <a:pt x="2886583" y="20764"/>
                  <a:pt x="6122707" y="-20036"/>
                  <a:pt x="6088288" y="14377"/>
                </a:cubicBezTo>
                <a:cubicBezTo>
                  <a:pt x="6085823" y="-624"/>
                  <a:pt x="6087401" y="6931462"/>
                  <a:pt x="6083505" y="6911739"/>
                </a:cubicBezTo>
                <a:lnTo>
                  <a:pt x="0" y="6933549"/>
                </a:lnTo>
                <a:cubicBezTo>
                  <a:pt x="446589" y="5284879"/>
                  <a:pt x="1417849" y="2444249"/>
                  <a:pt x="2906254" y="1100"/>
                </a:cubicBezTo>
                <a:close/>
              </a:path>
            </a:pathLst>
          </a:custGeom>
          <a:solidFill>
            <a:srgbClr val="3B2E82"/>
          </a:solidFill>
        </p:spPr>
        <p:txBody>
          <a:bodyPr anchor="ctr" anchorCtr="0">
            <a:normAutofit/>
          </a:bodyPr>
          <a:lstStyle>
            <a:lvl1pPr marL="0" indent="0" algn="ctr">
              <a:buFontTx/>
              <a:buNone/>
              <a:defRPr sz="1500" baseline="0">
                <a:solidFill>
                  <a:schemeClr val="bg1"/>
                </a:solidFill>
                <a:latin typeface="MuktaMahee Regular" panose="020B0000000000000000" pitchFamily="34" charset="77"/>
              </a:defRPr>
            </a:lvl1pPr>
          </a:lstStyle>
          <a:p>
            <a:r>
              <a:rPr lang="en-US"/>
              <a:t>[ Insert Picture ]</a:t>
            </a:r>
          </a:p>
        </p:txBody>
      </p:sp>
      <p:sp>
        <p:nvSpPr>
          <p:cNvPr id="2" name="Title 1"/>
          <p:cNvSpPr>
            <a:spLocks noGrp="1"/>
          </p:cNvSpPr>
          <p:nvPr>
            <p:ph type="title"/>
          </p:nvPr>
        </p:nvSpPr>
        <p:spPr>
          <a:xfrm>
            <a:off x="426460" y="814748"/>
            <a:ext cx="7681906"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p>
        </p:txBody>
      </p:sp>
      <p:sp>
        <p:nvSpPr>
          <p:cNvPr id="3" name="Text Placeholder 2"/>
          <p:cNvSpPr>
            <a:spLocks noGrp="1"/>
          </p:cNvSpPr>
          <p:nvPr>
            <p:ph type="body" idx="1"/>
          </p:nvPr>
        </p:nvSpPr>
        <p:spPr>
          <a:xfrm>
            <a:off x="430960" y="334552"/>
            <a:ext cx="7677406"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131" y="2674128"/>
            <a:ext cx="5157783" cy="580261"/>
          </a:xfrm>
          <a:prstGeom prst="rect">
            <a:avLst/>
          </a:prstGeom>
        </p:spPr>
        <p:txBody>
          <a:bodyPr anchor="t" anchorCtr="0">
            <a:noAutofit/>
          </a:bodyPr>
          <a:lstStyle>
            <a:lvl1pPr marL="0" indent="0">
              <a:lnSpc>
                <a:spcPts val="3000"/>
              </a:lnSpc>
              <a:buNone/>
              <a:defRPr sz="2500" b="0" i="0" kern="0" spc="0" baseline="0">
                <a:solidFill>
                  <a:schemeClr val="tx1"/>
                </a:solidFill>
                <a:latin typeface="MuktaMahee Medium"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bg1"/>
                </a:solidFill>
              </a:defRPr>
            </a:lvl1pPr>
          </a:lstStyle>
          <a:p>
            <a:fld id="{A738FFEA-31A8-2A45-BE95-11B41D2245F5}" type="slidenum">
              <a:rPr lang="en-US" smtClean="0"/>
              <a:pPr/>
              <a:t>‹#›</a:t>
            </a:fld>
            <a:endParaRPr lang="en-US"/>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794130" y="3600471"/>
            <a:ext cx="5157775" cy="2165147"/>
          </a:xfrm>
          <a:prstGeom prst="rect">
            <a:avLst/>
          </a:prstGeom>
        </p:spPr>
        <p:txBody>
          <a:bodyPr>
            <a:noAutofit/>
          </a:bodyPr>
          <a:lstStyle>
            <a:lvl1pPr marL="0" indent="0">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26483545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and Text 2">
    <p:spTree>
      <p:nvGrpSpPr>
        <p:cNvPr id="1" name=""/>
        <p:cNvGrpSpPr/>
        <p:nvPr/>
      </p:nvGrpSpPr>
      <p:grpSpPr>
        <a:xfrm>
          <a:off x="0" y="0"/>
          <a:ext cx="0" cy="0"/>
          <a:chOff x="0" y="0"/>
          <a:chExt cx="0" cy="0"/>
        </a:xfrm>
      </p:grpSpPr>
      <p:sp>
        <p:nvSpPr>
          <p:cNvPr id="10" name="Picture Placeholder 46">
            <a:extLst>
              <a:ext uri="{FF2B5EF4-FFF2-40B4-BE49-F238E27FC236}">
                <a16:creationId xmlns:a16="http://schemas.microsoft.com/office/drawing/2014/main" id="{EEAE2AD6-3A45-744B-8406-A8FAC5FEB781}"/>
              </a:ext>
            </a:extLst>
          </p:cNvPr>
          <p:cNvSpPr>
            <a:spLocks noGrp="1"/>
          </p:cNvSpPr>
          <p:nvPr>
            <p:ph type="pic" sz="quarter" idx="18" hasCustomPrompt="1"/>
          </p:nvPr>
        </p:nvSpPr>
        <p:spPr>
          <a:xfrm>
            <a:off x="-14772" y="-20440"/>
            <a:ext cx="9184703" cy="6921450"/>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 name="connsiteX0" fmla="*/ 2906254 w 9163888"/>
              <a:gd name="connsiteY0" fmla="*/ 14528 h 6946977"/>
              <a:gd name="connsiteX1" fmla="*/ 9163748 w 9163888"/>
              <a:gd name="connsiteY1" fmla="*/ 11253 h 6946977"/>
              <a:gd name="connsiteX2" fmla="*/ 6083505 w 9163888"/>
              <a:gd name="connsiteY2" fmla="*/ 6925167 h 6946977"/>
              <a:gd name="connsiteX3" fmla="*/ 0 w 9163888"/>
              <a:gd name="connsiteY3" fmla="*/ 6946977 h 6946977"/>
              <a:gd name="connsiteX4" fmla="*/ 2906254 w 9163888"/>
              <a:gd name="connsiteY4" fmla="*/ 14528 h 6946977"/>
              <a:gd name="connsiteX0" fmla="*/ 2906254 w 9163888"/>
              <a:gd name="connsiteY0" fmla="*/ 14528 h 6946977"/>
              <a:gd name="connsiteX1" fmla="*/ 9163748 w 9163888"/>
              <a:gd name="connsiteY1" fmla="*/ 11253 h 6946977"/>
              <a:gd name="connsiteX2" fmla="*/ 6256655 w 9163888"/>
              <a:gd name="connsiteY2" fmla="*/ 6933444 h 6946977"/>
              <a:gd name="connsiteX3" fmla="*/ 0 w 9163888"/>
              <a:gd name="connsiteY3" fmla="*/ 6946977 h 6946977"/>
              <a:gd name="connsiteX4" fmla="*/ 2906254 w 9163888"/>
              <a:gd name="connsiteY4" fmla="*/ 14528 h 6946977"/>
              <a:gd name="connsiteX0" fmla="*/ 567043 w 9759923"/>
              <a:gd name="connsiteY0" fmla="*/ 14528 h 6946977"/>
              <a:gd name="connsiteX1" fmla="*/ 9759828 w 9759923"/>
              <a:gd name="connsiteY1" fmla="*/ 11253 h 6946977"/>
              <a:gd name="connsiteX2" fmla="*/ 6852735 w 9759923"/>
              <a:gd name="connsiteY2" fmla="*/ 6933444 h 6946977"/>
              <a:gd name="connsiteX3" fmla="*/ 596080 w 9759923"/>
              <a:gd name="connsiteY3" fmla="*/ 6946977 h 6946977"/>
              <a:gd name="connsiteX4" fmla="*/ 567043 w 9759923"/>
              <a:gd name="connsiteY4" fmla="*/ 14528 h 6946977"/>
              <a:gd name="connsiteX0" fmla="*/ 32 w 9192912"/>
              <a:gd name="connsiteY0" fmla="*/ 14528 h 6946977"/>
              <a:gd name="connsiteX1" fmla="*/ 9192817 w 9192912"/>
              <a:gd name="connsiteY1" fmla="*/ 11253 h 6946977"/>
              <a:gd name="connsiteX2" fmla="*/ 6285724 w 9192912"/>
              <a:gd name="connsiteY2" fmla="*/ 6933444 h 6946977"/>
              <a:gd name="connsiteX3" fmla="*/ 29069 w 9192912"/>
              <a:gd name="connsiteY3" fmla="*/ 6946977 h 6946977"/>
              <a:gd name="connsiteX4" fmla="*/ 32 w 9192912"/>
              <a:gd name="connsiteY4" fmla="*/ 14528 h 6946977"/>
              <a:gd name="connsiteX0" fmla="*/ 3944 w 9196824"/>
              <a:gd name="connsiteY0" fmla="*/ 14528 h 6938701"/>
              <a:gd name="connsiteX1" fmla="*/ 9196729 w 9196824"/>
              <a:gd name="connsiteY1" fmla="*/ 11253 h 6938701"/>
              <a:gd name="connsiteX2" fmla="*/ 6289636 w 9196824"/>
              <a:gd name="connsiteY2" fmla="*/ 6933444 h 6938701"/>
              <a:gd name="connsiteX3" fmla="*/ 0 w 9196824"/>
              <a:gd name="connsiteY3" fmla="*/ 6938701 h 6938701"/>
              <a:gd name="connsiteX4" fmla="*/ 3944 w 9196824"/>
              <a:gd name="connsiteY4" fmla="*/ 14528 h 6938701"/>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50037"/>
              <a:gd name="connsiteX1" fmla="*/ 9198044 w 9198139"/>
              <a:gd name="connsiteY1" fmla="*/ 11253 h 6950037"/>
              <a:gd name="connsiteX2" fmla="*/ 5944653 w 9198139"/>
              <a:gd name="connsiteY2" fmla="*/ 6949996 h 6950037"/>
              <a:gd name="connsiteX3" fmla="*/ 1315 w 9198139"/>
              <a:gd name="connsiteY3" fmla="*/ 6938701 h 6950037"/>
              <a:gd name="connsiteX4" fmla="*/ 5259 w 9198139"/>
              <a:gd name="connsiteY4" fmla="*/ 14528 h 6950037"/>
              <a:gd name="connsiteX0" fmla="*/ 5259 w 9198139"/>
              <a:gd name="connsiteY0" fmla="*/ 14528 h 6941762"/>
              <a:gd name="connsiteX1" fmla="*/ 9198044 w 9198139"/>
              <a:gd name="connsiteY1" fmla="*/ 11253 h 6941762"/>
              <a:gd name="connsiteX2" fmla="*/ 6249725 w 9198139"/>
              <a:gd name="connsiteY2" fmla="*/ 6941721 h 6941762"/>
              <a:gd name="connsiteX3" fmla="*/ 1315 w 9198139"/>
              <a:gd name="connsiteY3" fmla="*/ 6938701 h 6941762"/>
              <a:gd name="connsiteX4" fmla="*/ 5259 w 9198139"/>
              <a:gd name="connsiteY4" fmla="*/ 14528 h 6941762"/>
              <a:gd name="connsiteX0" fmla="*/ 5259 w 9198139"/>
              <a:gd name="connsiteY0" fmla="*/ 14528 h 6955449"/>
              <a:gd name="connsiteX1" fmla="*/ 9198044 w 9198139"/>
              <a:gd name="connsiteY1" fmla="*/ 11253 h 6955449"/>
              <a:gd name="connsiteX2" fmla="*/ 6249725 w 9198139"/>
              <a:gd name="connsiteY2" fmla="*/ 6941721 h 6955449"/>
              <a:gd name="connsiteX3" fmla="*/ 1315 w 9198139"/>
              <a:gd name="connsiteY3" fmla="*/ 6938701 h 6955449"/>
              <a:gd name="connsiteX4" fmla="*/ 5259 w 9198139"/>
              <a:gd name="connsiteY4" fmla="*/ 14528 h 6955449"/>
              <a:gd name="connsiteX0" fmla="*/ 5259 w 9198139"/>
              <a:gd name="connsiteY0" fmla="*/ 14528 h 6938724"/>
              <a:gd name="connsiteX1" fmla="*/ 9198044 w 9198139"/>
              <a:gd name="connsiteY1" fmla="*/ 11253 h 6938724"/>
              <a:gd name="connsiteX2" fmla="*/ 6785663 w 9198139"/>
              <a:gd name="connsiteY2" fmla="*/ 6221711 h 6938724"/>
              <a:gd name="connsiteX3" fmla="*/ 1315 w 9198139"/>
              <a:gd name="connsiteY3" fmla="*/ 6938701 h 6938724"/>
              <a:gd name="connsiteX4" fmla="*/ 5259 w 9198139"/>
              <a:gd name="connsiteY4" fmla="*/ 14528 h 6938724"/>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535267"/>
              <a:gd name="connsiteY0" fmla="*/ 14528 h 6944393"/>
              <a:gd name="connsiteX1" fmla="*/ 9198044 w 9535267"/>
              <a:gd name="connsiteY1" fmla="*/ 11253 h 6944393"/>
              <a:gd name="connsiteX2" fmla="*/ 7424201 w 9535267"/>
              <a:gd name="connsiteY2" fmla="*/ 4222712 h 6944393"/>
              <a:gd name="connsiteX3" fmla="*/ 6290951 w 9535267"/>
              <a:gd name="connsiteY3" fmla="*/ 6925170 h 6944393"/>
              <a:gd name="connsiteX4" fmla="*/ 1315 w 9535267"/>
              <a:gd name="connsiteY4" fmla="*/ 6938701 h 6944393"/>
              <a:gd name="connsiteX5" fmla="*/ 5259 w 9535267"/>
              <a:gd name="connsiteY5" fmla="*/ 14528 h 6944393"/>
              <a:gd name="connsiteX0" fmla="*/ 5259 w 9453824"/>
              <a:gd name="connsiteY0" fmla="*/ 14528 h 7045699"/>
              <a:gd name="connsiteX1" fmla="*/ 9198044 w 9453824"/>
              <a:gd name="connsiteY1" fmla="*/ 11253 h 7045699"/>
              <a:gd name="connsiteX2" fmla="*/ 6327589 w 9453824"/>
              <a:gd name="connsiteY2" fmla="*/ 6531713 h 7045699"/>
              <a:gd name="connsiteX3" fmla="*/ 6290951 w 9453824"/>
              <a:gd name="connsiteY3" fmla="*/ 6925170 h 7045699"/>
              <a:gd name="connsiteX4" fmla="*/ 1315 w 9453824"/>
              <a:gd name="connsiteY4" fmla="*/ 6938701 h 7045699"/>
              <a:gd name="connsiteX5" fmla="*/ 5259 w 9453824"/>
              <a:gd name="connsiteY5" fmla="*/ 14528 h 7045699"/>
              <a:gd name="connsiteX0" fmla="*/ 5259 w 9523772"/>
              <a:gd name="connsiteY0" fmla="*/ 14528 h 7598415"/>
              <a:gd name="connsiteX1" fmla="*/ 9198044 w 9523772"/>
              <a:gd name="connsiteY1" fmla="*/ 11253 h 7598415"/>
              <a:gd name="connsiteX2" fmla="*/ 6327589 w 9523772"/>
              <a:gd name="connsiteY2" fmla="*/ 6531713 h 7598415"/>
              <a:gd name="connsiteX3" fmla="*/ 1315 w 9523772"/>
              <a:gd name="connsiteY3" fmla="*/ 6938701 h 7598415"/>
              <a:gd name="connsiteX4" fmla="*/ 5259 w 9523772"/>
              <a:gd name="connsiteY4" fmla="*/ 14528 h 7598415"/>
              <a:gd name="connsiteX0" fmla="*/ 5259 w 9520148"/>
              <a:gd name="connsiteY0" fmla="*/ 14528 h 7774219"/>
              <a:gd name="connsiteX1" fmla="*/ 9198044 w 9520148"/>
              <a:gd name="connsiteY1" fmla="*/ 11253 h 7774219"/>
              <a:gd name="connsiteX2" fmla="*/ 6286364 w 9520148"/>
              <a:gd name="connsiteY2" fmla="*/ 6928960 h 7774219"/>
              <a:gd name="connsiteX3" fmla="*/ 1315 w 9520148"/>
              <a:gd name="connsiteY3" fmla="*/ 6938701 h 7774219"/>
              <a:gd name="connsiteX4" fmla="*/ 5259 w 9520148"/>
              <a:gd name="connsiteY4" fmla="*/ 14528 h 7774219"/>
              <a:gd name="connsiteX0" fmla="*/ 5259 w 9440741"/>
              <a:gd name="connsiteY0" fmla="*/ 14528 h 7774219"/>
              <a:gd name="connsiteX1" fmla="*/ 9198044 w 9440741"/>
              <a:gd name="connsiteY1" fmla="*/ 11253 h 7774219"/>
              <a:gd name="connsiteX2" fmla="*/ 6286364 w 9440741"/>
              <a:gd name="connsiteY2" fmla="*/ 6928960 h 7774219"/>
              <a:gd name="connsiteX3" fmla="*/ 1315 w 9440741"/>
              <a:gd name="connsiteY3" fmla="*/ 6938701 h 7774219"/>
              <a:gd name="connsiteX4" fmla="*/ 5259 w 9440741"/>
              <a:gd name="connsiteY4" fmla="*/ 14528 h 7774219"/>
              <a:gd name="connsiteX0" fmla="*/ 5259 w 9393186"/>
              <a:gd name="connsiteY0" fmla="*/ 14528 h 7774219"/>
              <a:gd name="connsiteX1" fmla="*/ 9198044 w 9393186"/>
              <a:gd name="connsiteY1" fmla="*/ 11253 h 7774219"/>
              <a:gd name="connsiteX2" fmla="*/ 6286364 w 9393186"/>
              <a:gd name="connsiteY2" fmla="*/ 6928960 h 7774219"/>
              <a:gd name="connsiteX3" fmla="*/ 1315 w 9393186"/>
              <a:gd name="connsiteY3" fmla="*/ 6938701 h 7774219"/>
              <a:gd name="connsiteX4" fmla="*/ 5259 w 9393186"/>
              <a:gd name="connsiteY4" fmla="*/ 14528 h 7774219"/>
              <a:gd name="connsiteX0" fmla="*/ 5259 w 9458240"/>
              <a:gd name="connsiteY0" fmla="*/ 14528 h 7774219"/>
              <a:gd name="connsiteX1" fmla="*/ 9198044 w 9458240"/>
              <a:gd name="connsiteY1" fmla="*/ 11253 h 7774219"/>
              <a:gd name="connsiteX2" fmla="*/ 6286364 w 9458240"/>
              <a:gd name="connsiteY2" fmla="*/ 6928960 h 7774219"/>
              <a:gd name="connsiteX3" fmla="*/ 1315 w 9458240"/>
              <a:gd name="connsiteY3" fmla="*/ 6938701 h 7774219"/>
              <a:gd name="connsiteX4" fmla="*/ 5259 w 9458240"/>
              <a:gd name="connsiteY4" fmla="*/ 14528 h 7774219"/>
              <a:gd name="connsiteX0" fmla="*/ 5259 w 7160370"/>
              <a:gd name="connsiteY0" fmla="*/ 0 h 7759691"/>
              <a:gd name="connsiteX1" fmla="*/ 6534844 w 7160370"/>
              <a:gd name="connsiteY1" fmla="*/ 87761 h 7759691"/>
              <a:gd name="connsiteX2" fmla="*/ 6286364 w 7160370"/>
              <a:gd name="connsiteY2" fmla="*/ 6914432 h 7759691"/>
              <a:gd name="connsiteX3" fmla="*/ 1315 w 7160370"/>
              <a:gd name="connsiteY3" fmla="*/ 6924173 h 7759691"/>
              <a:gd name="connsiteX4" fmla="*/ 5259 w 7160370"/>
              <a:gd name="connsiteY4" fmla="*/ 0 h 7759691"/>
              <a:gd name="connsiteX0" fmla="*/ 5259 w 9450476"/>
              <a:gd name="connsiteY0" fmla="*/ 7614 h 7767305"/>
              <a:gd name="connsiteX1" fmla="*/ 9189798 w 9450476"/>
              <a:gd name="connsiteY1" fmla="*/ 12614 h 7767305"/>
              <a:gd name="connsiteX2" fmla="*/ 6286364 w 9450476"/>
              <a:gd name="connsiteY2" fmla="*/ 6922046 h 7767305"/>
              <a:gd name="connsiteX3" fmla="*/ 1315 w 9450476"/>
              <a:gd name="connsiteY3" fmla="*/ 6931787 h 7767305"/>
              <a:gd name="connsiteX4" fmla="*/ 5259 w 9450476"/>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411135"/>
              <a:gd name="connsiteX1" fmla="*/ 9189798 w 9189893"/>
              <a:gd name="connsiteY1" fmla="*/ 12614 h 7411135"/>
              <a:gd name="connsiteX2" fmla="*/ 6286364 w 9189893"/>
              <a:gd name="connsiteY2" fmla="*/ 6922046 h 7411135"/>
              <a:gd name="connsiteX3" fmla="*/ 1315 w 9189893"/>
              <a:gd name="connsiteY3" fmla="*/ 6931787 h 7411135"/>
              <a:gd name="connsiteX4" fmla="*/ 5259 w 9189893"/>
              <a:gd name="connsiteY4" fmla="*/ 7614 h 7411135"/>
              <a:gd name="connsiteX0" fmla="*/ 5259 w 9189893"/>
              <a:gd name="connsiteY0" fmla="*/ 7614 h 6944563"/>
              <a:gd name="connsiteX1" fmla="*/ 9189798 w 9189893"/>
              <a:gd name="connsiteY1" fmla="*/ 12614 h 6944563"/>
              <a:gd name="connsiteX2" fmla="*/ 6286364 w 9189893"/>
              <a:gd name="connsiteY2" fmla="*/ 6922046 h 6944563"/>
              <a:gd name="connsiteX3" fmla="*/ 1315 w 9189893"/>
              <a:gd name="connsiteY3" fmla="*/ 6931787 h 6944563"/>
              <a:gd name="connsiteX4" fmla="*/ 5259 w 9189893"/>
              <a:gd name="connsiteY4" fmla="*/ 7614 h 6944563"/>
              <a:gd name="connsiteX0" fmla="*/ 31 w 9242382"/>
              <a:gd name="connsiteY0" fmla="*/ 0 h 7061088"/>
              <a:gd name="connsiteX1" fmla="*/ 9242287 w 9242382"/>
              <a:gd name="connsiteY1" fmla="*/ 129139 h 7061088"/>
              <a:gd name="connsiteX2" fmla="*/ 6338853 w 9242382"/>
              <a:gd name="connsiteY2" fmla="*/ 7038571 h 7061088"/>
              <a:gd name="connsiteX3" fmla="*/ 53804 w 9242382"/>
              <a:gd name="connsiteY3" fmla="*/ 7048312 h 7061088"/>
              <a:gd name="connsiteX4" fmla="*/ 31 w 9242382"/>
              <a:gd name="connsiteY4" fmla="*/ 0 h 7061088"/>
              <a:gd name="connsiteX0" fmla="*/ 62079 w 9188998"/>
              <a:gd name="connsiteY0" fmla="*/ 460116 h 6933609"/>
              <a:gd name="connsiteX1" fmla="*/ 9188902 w 9188998"/>
              <a:gd name="connsiteY1" fmla="*/ 1660 h 6933609"/>
              <a:gd name="connsiteX2" fmla="*/ 6285468 w 9188998"/>
              <a:gd name="connsiteY2" fmla="*/ 6911092 h 6933609"/>
              <a:gd name="connsiteX3" fmla="*/ 419 w 9188998"/>
              <a:gd name="connsiteY3" fmla="*/ 6920833 h 6933609"/>
              <a:gd name="connsiteX4" fmla="*/ 62079 w 9188998"/>
              <a:gd name="connsiteY4" fmla="*/ 460116 h 6933609"/>
              <a:gd name="connsiteX0" fmla="*/ 31 w 9192910"/>
              <a:gd name="connsiteY0" fmla="*/ 0 h 6953501"/>
              <a:gd name="connsiteX1" fmla="*/ 9192815 w 9192910"/>
              <a:gd name="connsiteY1" fmla="*/ 21552 h 6953501"/>
              <a:gd name="connsiteX2" fmla="*/ 6289381 w 9192910"/>
              <a:gd name="connsiteY2" fmla="*/ 6930984 h 6953501"/>
              <a:gd name="connsiteX3" fmla="*/ 4332 w 9192910"/>
              <a:gd name="connsiteY3" fmla="*/ 6940725 h 6953501"/>
              <a:gd name="connsiteX4" fmla="*/ 31 w 9192910"/>
              <a:gd name="connsiteY4" fmla="*/ 0 h 6953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2910" h="6953501">
                <a:moveTo>
                  <a:pt x="31" y="0"/>
                </a:moveTo>
                <a:cubicBezTo>
                  <a:pt x="-19640" y="19664"/>
                  <a:pt x="9227234" y="-12861"/>
                  <a:pt x="9192815" y="21552"/>
                </a:cubicBezTo>
                <a:cubicBezTo>
                  <a:pt x="8252572" y="1509135"/>
                  <a:pt x="7228517" y="3682584"/>
                  <a:pt x="6289381" y="6930984"/>
                </a:cubicBezTo>
                <a:cubicBezTo>
                  <a:pt x="6281955" y="6926921"/>
                  <a:pt x="2669" y="6975871"/>
                  <a:pt x="4332" y="6940725"/>
                </a:cubicBezTo>
                <a:cubicBezTo>
                  <a:pt x="-2565" y="6955528"/>
                  <a:pt x="12252" y="10009"/>
                  <a:pt x="31" y="0"/>
                </a:cubicBezTo>
                <a:close/>
              </a:path>
            </a:pathLst>
          </a:custGeom>
          <a:solidFill>
            <a:srgbClr val="3B2E82"/>
          </a:solidFill>
        </p:spPr>
        <p:txBody>
          <a:bodyPr anchor="ctr" anchorCtr="0">
            <a:normAutofit/>
          </a:bodyPr>
          <a:lstStyle>
            <a:lvl1pPr marL="0" indent="0" algn="ctr">
              <a:buFontTx/>
              <a:buNone/>
              <a:defRPr sz="1500" baseline="0">
                <a:solidFill>
                  <a:schemeClr val="bg1">
                    <a:alpha val="0"/>
                  </a:schemeClr>
                </a:solidFill>
                <a:latin typeface="MuktaMahee Regular" panose="020B0000000000000000" pitchFamily="34" charset="77"/>
              </a:defRPr>
            </a:lvl1pPr>
          </a:lstStyle>
          <a:p>
            <a:r>
              <a:rPr lang="en-US"/>
              <a:t>[ Insert Picture ]</a:t>
            </a:r>
          </a:p>
        </p:txBody>
      </p:sp>
      <p:sp>
        <p:nvSpPr>
          <p:cNvPr id="13" name="Picture Placeholder 46">
            <a:extLst>
              <a:ext uri="{FF2B5EF4-FFF2-40B4-BE49-F238E27FC236}">
                <a16:creationId xmlns:a16="http://schemas.microsoft.com/office/drawing/2014/main" id="{0F4DBF77-A720-CF4B-A0C4-E21D8D076FD6}"/>
              </a:ext>
            </a:extLst>
          </p:cNvPr>
          <p:cNvSpPr>
            <a:spLocks noGrp="1"/>
          </p:cNvSpPr>
          <p:nvPr>
            <p:ph type="pic" sz="quarter" idx="11" hasCustomPrompt="1"/>
          </p:nvPr>
        </p:nvSpPr>
        <p:spPr>
          <a:xfrm>
            <a:off x="-14771" y="-20440"/>
            <a:ext cx="9184703" cy="6921450"/>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 name="connsiteX0" fmla="*/ 2906254 w 9163888"/>
              <a:gd name="connsiteY0" fmla="*/ 14528 h 6946977"/>
              <a:gd name="connsiteX1" fmla="*/ 9163748 w 9163888"/>
              <a:gd name="connsiteY1" fmla="*/ 11253 h 6946977"/>
              <a:gd name="connsiteX2" fmla="*/ 6083505 w 9163888"/>
              <a:gd name="connsiteY2" fmla="*/ 6925167 h 6946977"/>
              <a:gd name="connsiteX3" fmla="*/ 0 w 9163888"/>
              <a:gd name="connsiteY3" fmla="*/ 6946977 h 6946977"/>
              <a:gd name="connsiteX4" fmla="*/ 2906254 w 9163888"/>
              <a:gd name="connsiteY4" fmla="*/ 14528 h 6946977"/>
              <a:gd name="connsiteX0" fmla="*/ 2906254 w 9163888"/>
              <a:gd name="connsiteY0" fmla="*/ 14528 h 6946977"/>
              <a:gd name="connsiteX1" fmla="*/ 9163748 w 9163888"/>
              <a:gd name="connsiteY1" fmla="*/ 11253 h 6946977"/>
              <a:gd name="connsiteX2" fmla="*/ 6256655 w 9163888"/>
              <a:gd name="connsiteY2" fmla="*/ 6933444 h 6946977"/>
              <a:gd name="connsiteX3" fmla="*/ 0 w 9163888"/>
              <a:gd name="connsiteY3" fmla="*/ 6946977 h 6946977"/>
              <a:gd name="connsiteX4" fmla="*/ 2906254 w 9163888"/>
              <a:gd name="connsiteY4" fmla="*/ 14528 h 6946977"/>
              <a:gd name="connsiteX0" fmla="*/ 567043 w 9759923"/>
              <a:gd name="connsiteY0" fmla="*/ 14528 h 6946977"/>
              <a:gd name="connsiteX1" fmla="*/ 9759828 w 9759923"/>
              <a:gd name="connsiteY1" fmla="*/ 11253 h 6946977"/>
              <a:gd name="connsiteX2" fmla="*/ 6852735 w 9759923"/>
              <a:gd name="connsiteY2" fmla="*/ 6933444 h 6946977"/>
              <a:gd name="connsiteX3" fmla="*/ 596080 w 9759923"/>
              <a:gd name="connsiteY3" fmla="*/ 6946977 h 6946977"/>
              <a:gd name="connsiteX4" fmla="*/ 567043 w 9759923"/>
              <a:gd name="connsiteY4" fmla="*/ 14528 h 6946977"/>
              <a:gd name="connsiteX0" fmla="*/ 32 w 9192912"/>
              <a:gd name="connsiteY0" fmla="*/ 14528 h 6946977"/>
              <a:gd name="connsiteX1" fmla="*/ 9192817 w 9192912"/>
              <a:gd name="connsiteY1" fmla="*/ 11253 h 6946977"/>
              <a:gd name="connsiteX2" fmla="*/ 6285724 w 9192912"/>
              <a:gd name="connsiteY2" fmla="*/ 6933444 h 6946977"/>
              <a:gd name="connsiteX3" fmla="*/ 29069 w 9192912"/>
              <a:gd name="connsiteY3" fmla="*/ 6946977 h 6946977"/>
              <a:gd name="connsiteX4" fmla="*/ 32 w 9192912"/>
              <a:gd name="connsiteY4" fmla="*/ 14528 h 6946977"/>
              <a:gd name="connsiteX0" fmla="*/ 3944 w 9196824"/>
              <a:gd name="connsiteY0" fmla="*/ 14528 h 6938701"/>
              <a:gd name="connsiteX1" fmla="*/ 9196729 w 9196824"/>
              <a:gd name="connsiteY1" fmla="*/ 11253 h 6938701"/>
              <a:gd name="connsiteX2" fmla="*/ 6289636 w 9196824"/>
              <a:gd name="connsiteY2" fmla="*/ 6933444 h 6938701"/>
              <a:gd name="connsiteX3" fmla="*/ 0 w 9196824"/>
              <a:gd name="connsiteY3" fmla="*/ 6938701 h 6938701"/>
              <a:gd name="connsiteX4" fmla="*/ 3944 w 9196824"/>
              <a:gd name="connsiteY4" fmla="*/ 14528 h 6938701"/>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50037"/>
              <a:gd name="connsiteX1" fmla="*/ 9198044 w 9198139"/>
              <a:gd name="connsiteY1" fmla="*/ 11253 h 6950037"/>
              <a:gd name="connsiteX2" fmla="*/ 5944653 w 9198139"/>
              <a:gd name="connsiteY2" fmla="*/ 6949996 h 6950037"/>
              <a:gd name="connsiteX3" fmla="*/ 1315 w 9198139"/>
              <a:gd name="connsiteY3" fmla="*/ 6938701 h 6950037"/>
              <a:gd name="connsiteX4" fmla="*/ 5259 w 9198139"/>
              <a:gd name="connsiteY4" fmla="*/ 14528 h 6950037"/>
              <a:gd name="connsiteX0" fmla="*/ 5259 w 9198139"/>
              <a:gd name="connsiteY0" fmla="*/ 14528 h 6941762"/>
              <a:gd name="connsiteX1" fmla="*/ 9198044 w 9198139"/>
              <a:gd name="connsiteY1" fmla="*/ 11253 h 6941762"/>
              <a:gd name="connsiteX2" fmla="*/ 6249725 w 9198139"/>
              <a:gd name="connsiteY2" fmla="*/ 6941721 h 6941762"/>
              <a:gd name="connsiteX3" fmla="*/ 1315 w 9198139"/>
              <a:gd name="connsiteY3" fmla="*/ 6938701 h 6941762"/>
              <a:gd name="connsiteX4" fmla="*/ 5259 w 9198139"/>
              <a:gd name="connsiteY4" fmla="*/ 14528 h 6941762"/>
              <a:gd name="connsiteX0" fmla="*/ 5259 w 9198139"/>
              <a:gd name="connsiteY0" fmla="*/ 14528 h 6955449"/>
              <a:gd name="connsiteX1" fmla="*/ 9198044 w 9198139"/>
              <a:gd name="connsiteY1" fmla="*/ 11253 h 6955449"/>
              <a:gd name="connsiteX2" fmla="*/ 6249725 w 9198139"/>
              <a:gd name="connsiteY2" fmla="*/ 6941721 h 6955449"/>
              <a:gd name="connsiteX3" fmla="*/ 1315 w 9198139"/>
              <a:gd name="connsiteY3" fmla="*/ 6938701 h 6955449"/>
              <a:gd name="connsiteX4" fmla="*/ 5259 w 9198139"/>
              <a:gd name="connsiteY4" fmla="*/ 14528 h 6955449"/>
              <a:gd name="connsiteX0" fmla="*/ 5259 w 9198139"/>
              <a:gd name="connsiteY0" fmla="*/ 14528 h 6938724"/>
              <a:gd name="connsiteX1" fmla="*/ 9198044 w 9198139"/>
              <a:gd name="connsiteY1" fmla="*/ 11253 h 6938724"/>
              <a:gd name="connsiteX2" fmla="*/ 6785663 w 9198139"/>
              <a:gd name="connsiteY2" fmla="*/ 6221711 h 6938724"/>
              <a:gd name="connsiteX3" fmla="*/ 1315 w 9198139"/>
              <a:gd name="connsiteY3" fmla="*/ 6938701 h 6938724"/>
              <a:gd name="connsiteX4" fmla="*/ 5259 w 9198139"/>
              <a:gd name="connsiteY4" fmla="*/ 14528 h 6938724"/>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535267"/>
              <a:gd name="connsiteY0" fmla="*/ 14528 h 6944393"/>
              <a:gd name="connsiteX1" fmla="*/ 9198044 w 9535267"/>
              <a:gd name="connsiteY1" fmla="*/ 11253 h 6944393"/>
              <a:gd name="connsiteX2" fmla="*/ 7424201 w 9535267"/>
              <a:gd name="connsiteY2" fmla="*/ 4222712 h 6944393"/>
              <a:gd name="connsiteX3" fmla="*/ 6290951 w 9535267"/>
              <a:gd name="connsiteY3" fmla="*/ 6925170 h 6944393"/>
              <a:gd name="connsiteX4" fmla="*/ 1315 w 9535267"/>
              <a:gd name="connsiteY4" fmla="*/ 6938701 h 6944393"/>
              <a:gd name="connsiteX5" fmla="*/ 5259 w 9535267"/>
              <a:gd name="connsiteY5" fmla="*/ 14528 h 6944393"/>
              <a:gd name="connsiteX0" fmla="*/ 5259 w 9453824"/>
              <a:gd name="connsiteY0" fmla="*/ 14528 h 7045699"/>
              <a:gd name="connsiteX1" fmla="*/ 9198044 w 9453824"/>
              <a:gd name="connsiteY1" fmla="*/ 11253 h 7045699"/>
              <a:gd name="connsiteX2" fmla="*/ 6327589 w 9453824"/>
              <a:gd name="connsiteY2" fmla="*/ 6531713 h 7045699"/>
              <a:gd name="connsiteX3" fmla="*/ 6290951 w 9453824"/>
              <a:gd name="connsiteY3" fmla="*/ 6925170 h 7045699"/>
              <a:gd name="connsiteX4" fmla="*/ 1315 w 9453824"/>
              <a:gd name="connsiteY4" fmla="*/ 6938701 h 7045699"/>
              <a:gd name="connsiteX5" fmla="*/ 5259 w 9453824"/>
              <a:gd name="connsiteY5" fmla="*/ 14528 h 7045699"/>
              <a:gd name="connsiteX0" fmla="*/ 5259 w 9523772"/>
              <a:gd name="connsiteY0" fmla="*/ 14528 h 7598415"/>
              <a:gd name="connsiteX1" fmla="*/ 9198044 w 9523772"/>
              <a:gd name="connsiteY1" fmla="*/ 11253 h 7598415"/>
              <a:gd name="connsiteX2" fmla="*/ 6327589 w 9523772"/>
              <a:gd name="connsiteY2" fmla="*/ 6531713 h 7598415"/>
              <a:gd name="connsiteX3" fmla="*/ 1315 w 9523772"/>
              <a:gd name="connsiteY3" fmla="*/ 6938701 h 7598415"/>
              <a:gd name="connsiteX4" fmla="*/ 5259 w 9523772"/>
              <a:gd name="connsiteY4" fmla="*/ 14528 h 7598415"/>
              <a:gd name="connsiteX0" fmla="*/ 5259 w 9520148"/>
              <a:gd name="connsiteY0" fmla="*/ 14528 h 7774219"/>
              <a:gd name="connsiteX1" fmla="*/ 9198044 w 9520148"/>
              <a:gd name="connsiteY1" fmla="*/ 11253 h 7774219"/>
              <a:gd name="connsiteX2" fmla="*/ 6286364 w 9520148"/>
              <a:gd name="connsiteY2" fmla="*/ 6928960 h 7774219"/>
              <a:gd name="connsiteX3" fmla="*/ 1315 w 9520148"/>
              <a:gd name="connsiteY3" fmla="*/ 6938701 h 7774219"/>
              <a:gd name="connsiteX4" fmla="*/ 5259 w 9520148"/>
              <a:gd name="connsiteY4" fmla="*/ 14528 h 7774219"/>
              <a:gd name="connsiteX0" fmla="*/ 5259 w 9440741"/>
              <a:gd name="connsiteY0" fmla="*/ 14528 h 7774219"/>
              <a:gd name="connsiteX1" fmla="*/ 9198044 w 9440741"/>
              <a:gd name="connsiteY1" fmla="*/ 11253 h 7774219"/>
              <a:gd name="connsiteX2" fmla="*/ 6286364 w 9440741"/>
              <a:gd name="connsiteY2" fmla="*/ 6928960 h 7774219"/>
              <a:gd name="connsiteX3" fmla="*/ 1315 w 9440741"/>
              <a:gd name="connsiteY3" fmla="*/ 6938701 h 7774219"/>
              <a:gd name="connsiteX4" fmla="*/ 5259 w 9440741"/>
              <a:gd name="connsiteY4" fmla="*/ 14528 h 7774219"/>
              <a:gd name="connsiteX0" fmla="*/ 5259 w 9393186"/>
              <a:gd name="connsiteY0" fmla="*/ 14528 h 7774219"/>
              <a:gd name="connsiteX1" fmla="*/ 9198044 w 9393186"/>
              <a:gd name="connsiteY1" fmla="*/ 11253 h 7774219"/>
              <a:gd name="connsiteX2" fmla="*/ 6286364 w 9393186"/>
              <a:gd name="connsiteY2" fmla="*/ 6928960 h 7774219"/>
              <a:gd name="connsiteX3" fmla="*/ 1315 w 9393186"/>
              <a:gd name="connsiteY3" fmla="*/ 6938701 h 7774219"/>
              <a:gd name="connsiteX4" fmla="*/ 5259 w 9393186"/>
              <a:gd name="connsiteY4" fmla="*/ 14528 h 7774219"/>
              <a:gd name="connsiteX0" fmla="*/ 5259 w 9458240"/>
              <a:gd name="connsiteY0" fmla="*/ 14528 h 7774219"/>
              <a:gd name="connsiteX1" fmla="*/ 9198044 w 9458240"/>
              <a:gd name="connsiteY1" fmla="*/ 11253 h 7774219"/>
              <a:gd name="connsiteX2" fmla="*/ 6286364 w 9458240"/>
              <a:gd name="connsiteY2" fmla="*/ 6928960 h 7774219"/>
              <a:gd name="connsiteX3" fmla="*/ 1315 w 9458240"/>
              <a:gd name="connsiteY3" fmla="*/ 6938701 h 7774219"/>
              <a:gd name="connsiteX4" fmla="*/ 5259 w 9458240"/>
              <a:gd name="connsiteY4" fmla="*/ 14528 h 7774219"/>
              <a:gd name="connsiteX0" fmla="*/ 5259 w 7160370"/>
              <a:gd name="connsiteY0" fmla="*/ 0 h 7759691"/>
              <a:gd name="connsiteX1" fmla="*/ 6534844 w 7160370"/>
              <a:gd name="connsiteY1" fmla="*/ 87761 h 7759691"/>
              <a:gd name="connsiteX2" fmla="*/ 6286364 w 7160370"/>
              <a:gd name="connsiteY2" fmla="*/ 6914432 h 7759691"/>
              <a:gd name="connsiteX3" fmla="*/ 1315 w 7160370"/>
              <a:gd name="connsiteY3" fmla="*/ 6924173 h 7759691"/>
              <a:gd name="connsiteX4" fmla="*/ 5259 w 7160370"/>
              <a:gd name="connsiteY4" fmla="*/ 0 h 7759691"/>
              <a:gd name="connsiteX0" fmla="*/ 5259 w 9450476"/>
              <a:gd name="connsiteY0" fmla="*/ 7614 h 7767305"/>
              <a:gd name="connsiteX1" fmla="*/ 9189798 w 9450476"/>
              <a:gd name="connsiteY1" fmla="*/ 12614 h 7767305"/>
              <a:gd name="connsiteX2" fmla="*/ 6286364 w 9450476"/>
              <a:gd name="connsiteY2" fmla="*/ 6922046 h 7767305"/>
              <a:gd name="connsiteX3" fmla="*/ 1315 w 9450476"/>
              <a:gd name="connsiteY3" fmla="*/ 6931787 h 7767305"/>
              <a:gd name="connsiteX4" fmla="*/ 5259 w 9450476"/>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411135"/>
              <a:gd name="connsiteX1" fmla="*/ 9189798 w 9189893"/>
              <a:gd name="connsiteY1" fmla="*/ 12614 h 7411135"/>
              <a:gd name="connsiteX2" fmla="*/ 6286364 w 9189893"/>
              <a:gd name="connsiteY2" fmla="*/ 6922046 h 7411135"/>
              <a:gd name="connsiteX3" fmla="*/ 1315 w 9189893"/>
              <a:gd name="connsiteY3" fmla="*/ 6931787 h 7411135"/>
              <a:gd name="connsiteX4" fmla="*/ 5259 w 9189893"/>
              <a:gd name="connsiteY4" fmla="*/ 7614 h 7411135"/>
              <a:gd name="connsiteX0" fmla="*/ 5259 w 9189893"/>
              <a:gd name="connsiteY0" fmla="*/ 7614 h 6944563"/>
              <a:gd name="connsiteX1" fmla="*/ 9189798 w 9189893"/>
              <a:gd name="connsiteY1" fmla="*/ 12614 h 6944563"/>
              <a:gd name="connsiteX2" fmla="*/ 6286364 w 9189893"/>
              <a:gd name="connsiteY2" fmla="*/ 6922046 h 6944563"/>
              <a:gd name="connsiteX3" fmla="*/ 1315 w 9189893"/>
              <a:gd name="connsiteY3" fmla="*/ 6931787 h 6944563"/>
              <a:gd name="connsiteX4" fmla="*/ 5259 w 9189893"/>
              <a:gd name="connsiteY4" fmla="*/ 7614 h 6944563"/>
              <a:gd name="connsiteX0" fmla="*/ 31 w 9242382"/>
              <a:gd name="connsiteY0" fmla="*/ 0 h 7061088"/>
              <a:gd name="connsiteX1" fmla="*/ 9242287 w 9242382"/>
              <a:gd name="connsiteY1" fmla="*/ 129139 h 7061088"/>
              <a:gd name="connsiteX2" fmla="*/ 6338853 w 9242382"/>
              <a:gd name="connsiteY2" fmla="*/ 7038571 h 7061088"/>
              <a:gd name="connsiteX3" fmla="*/ 53804 w 9242382"/>
              <a:gd name="connsiteY3" fmla="*/ 7048312 h 7061088"/>
              <a:gd name="connsiteX4" fmla="*/ 31 w 9242382"/>
              <a:gd name="connsiteY4" fmla="*/ 0 h 7061088"/>
              <a:gd name="connsiteX0" fmla="*/ 62079 w 9188998"/>
              <a:gd name="connsiteY0" fmla="*/ 460116 h 6933609"/>
              <a:gd name="connsiteX1" fmla="*/ 9188902 w 9188998"/>
              <a:gd name="connsiteY1" fmla="*/ 1660 h 6933609"/>
              <a:gd name="connsiteX2" fmla="*/ 6285468 w 9188998"/>
              <a:gd name="connsiteY2" fmla="*/ 6911092 h 6933609"/>
              <a:gd name="connsiteX3" fmla="*/ 419 w 9188998"/>
              <a:gd name="connsiteY3" fmla="*/ 6920833 h 6933609"/>
              <a:gd name="connsiteX4" fmla="*/ 62079 w 9188998"/>
              <a:gd name="connsiteY4" fmla="*/ 460116 h 6933609"/>
              <a:gd name="connsiteX0" fmla="*/ 31 w 9192910"/>
              <a:gd name="connsiteY0" fmla="*/ 0 h 6953501"/>
              <a:gd name="connsiteX1" fmla="*/ 9192815 w 9192910"/>
              <a:gd name="connsiteY1" fmla="*/ 21552 h 6953501"/>
              <a:gd name="connsiteX2" fmla="*/ 6289381 w 9192910"/>
              <a:gd name="connsiteY2" fmla="*/ 6930984 h 6953501"/>
              <a:gd name="connsiteX3" fmla="*/ 4332 w 9192910"/>
              <a:gd name="connsiteY3" fmla="*/ 6940725 h 6953501"/>
              <a:gd name="connsiteX4" fmla="*/ 31 w 9192910"/>
              <a:gd name="connsiteY4" fmla="*/ 0 h 6953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2910" h="6953501">
                <a:moveTo>
                  <a:pt x="31" y="0"/>
                </a:moveTo>
                <a:cubicBezTo>
                  <a:pt x="-19640" y="19664"/>
                  <a:pt x="9227234" y="-12861"/>
                  <a:pt x="9192815" y="21552"/>
                </a:cubicBezTo>
                <a:cubicBezTo>
                  <a:pt x="8252572" y="1509135"/>
                  <a:pt x="7228517" y="3682584"/>
                  <a:pt x="6289381" y="6930984"/>
                </a:cubicBezTo>
                <a:cubicBezTo>
                  <a:pt x="6281955" y="6926921"/>
                  <a:pt x="2669" y="6975871"/>
                  <a:pt x="4332" y="6940725"/>
                </a:cubicBezTo>
                <a:cubicBezTo>
                  <a:pt x="-2565" y="6955528"/>
                  <a:pt x="12252" y="10009"/>
                  <a:pt x="31" y="0"/>
                </a:cubicBezTo>
                <a:close/>
              </a:path>
            </a:pathLst>
          </a:custGeom>
          <a:solidFill>
            <a:srgbClr val="3B2E82">
              <a:alpha val="25891"/>
            </a:srgbClr>
          </a:solidFill>
        </p:spPr>
        <p:txBody>
          <a:bodyPr anchor="ctr" anchorCtr="0">
            <a:normAutofit/>
          </a:bodyPr>
          <a:lstStyle>
            <a:lvl1pPr marL="0" indent="0" algn="ctr">
              <a:buFontTx/>
              <a:buNone/>
              <a:defRPr sz="1500" baseline="0">
                <a:solidFill>
                  <a:schemeClr val="bg1"/>
                </a:solidFill>
                <a:latin typeface="MuktaMahee Regular" panose="020B0000000000000000" pitchFamily="34" charset="77"/>
              </a:defRPr>
            </a:lvl1pPr>
          </a:lstStyle>
          <a:p>
            <a:r>
              <a:rPr lang="en-US"/>
              <a:t>[ Insert Picture ]</a:t>
            </a:r>
          </a:p>
        </p:txBody>
      </p:sp>
      <p:sp>
        <p:nvSpPr>
          <p:cNvPr id="14" name="Picture Placeholder 24">
            <a:extLst>
              <a:ext uri="{FF2B5EF4-FFF2-40B4-BE49-F238E27FC236}">
                <a16:creationId xmlns:a16="http://schemas.microsoft.com/office/drawing/2014/main" id="{FF96A111-B266-1C4C-97BA-B52881632B7C}"/>
              </a:ext>
            </a:extLst>
          </p:cNvPr>
          <p:cNvSpPr>
            <a:spLocks noGrp="1" noChangeAspect="1"/>
          </p:cNvSpPr>
          <p:nvPr>
            <p:ph type="pic" sz="quarter" idx="17"/>
          </p:nvPr>
        </p:nvSpPr>
        <p:spPr>
          <a:xfrm>
            <a:off x="-11114" y="-80492"/>
            <a:ext cx="6354249" cy="2016383"/>
          </a:xfrm>
          <a:blipFill dpi="0" rotWithShape="1">
            <a:blip r:embed="rId2">
              <a:alphaModFix amt="27000"/>
              <a:extLst>
                <a:ext uri="{96DAC541-7B7A-43D3-8B79-37D633B846F1}">
                  <asvg:svgBlip xmlns:asvg="http://schemas.microsoft.com/office/drawing/2016/SVG/main" r:embed="rId3"/>
                </a:ext>
              </a:extLst>
            </a:blip>
            <a:srcRect/>
            <a:stretch>
              <a:fillRect/>
            </a:stretch>
          </a:blipFill>
        </p:spPr>
        <p:txBody>
          <a:bodyPr/>
          <a:lstStyle>
            <a:lvl1pPr>
              <a:defRPr>
                <a:solidFill>
                  <a:schemeClr val="tx1">
                    <a:alpha val="0"/>
                  </a:schemeClr>
                </a:solidFill>
              </a:defRPr>
            </a:lvl1pPr>
          </a:lstStyle>
          <a:p>
            <a:r>
              <a:rPr lang="en-US"/>
              <a:t>Click icon to add picture</a:t>
            </a:r>
          </a:p>
        </p:txBody>
      </p:sp>
      <p:sp>
        <p:nvSpPr>
          <p:cNvPr id="2" name="Title 1"/>
          <p:cNvSpPr>
            <a:spLocks noGrp="1"/>
          </p:cNvSpPr>
          <p:nvPr>
            <p:ph type="title"/>
          </p:nvPr>
        </p:nvSpPr>
        <p:spPr>
          <a:xfrm>
            <a:off x="426460" y="814748"/>
            <a:ext cx="7681906" cy="513659"/>
          </a:xfrm>
          <a:prstGeom prst="rect">
            <a:avLst/>
          </a:prstGeom>
        </p:spPr>
        <p:txBody>
          <a:bodyPr anchor="t" anchorCtr="0">
            <a:noAutofit/>
          </a:bodyPr>
          <a:lstStyle>
            <a:lvl1pPr>
              <a:defRPr sz="3800" b="0" i="0" kern="0" spc="100" baseline="0">
                <a:solidFill>
                  <a:schemeClr val="bg1"/>
                </a:solidFill>
                <a:latin typeface="IvyPresto Display SemiBold" panose="020B0404020101010102" pitchFamily="34" charset="0"/>
              </a:defRPr>
            </a:lvl1pPr>
          </a:lstStyle>
          <a:p>
            <a:r>
              <a:rPr lang="en-US"/>
              <a:t>Click to edit Master title style</a:t>
            </a:r>
          </a:p>
        </p:txBody>
      </p:sp>
      <p:sp>
        <p:nvSpPr>
          <p:cNvPr id="3" name="Text Placeholder 2"/>
          <p:cNvSpPr>
            <a:spLocks noGrp="1"/>
          </p:cNvSpPr>
          <p:nvPr>
            <p:ph type="body" idx="1"/>
          </p:nvPr>
        </p:nvSpPr>
        <p:spPr>
          <a:xfrm>
            <a:off x="430960" y="326314"/>
            <a:ext cx="7677406" cy="293791"/>
          </a:xfrm>
          <a:prstGeom prst="rect">
            <a:avLst/>
          </a:prstGeom>
        </p:spPr>
        <p:txBody>
          <a:bodyPr anchor="t" anchorCtr="0">
            <a:noAutofit/>
          </a:bodyPr>
          <a:lstStyle>
            <a:lvl1pPr marL="0" indent="0">
              <a:buNone/>
              <a:defRPr sz="1500" b="1" kern="0" spc="20" baseline="0">
                <a:solidFill>
                  <a:schemeClr val="bg1">
                    <a:alpha val="50000"/>
                  </a:scheme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8034224" y="2935482"/>
            <a:ext cx="3414660" cy="580261"/>
          </a:xfrm>
          <a:prstGeom prst="rect">
            <a:avLst/>
          </a:prstGeom>
        </p:spPr>
        <p:txBody>
          <a:bodyPr anchor="t" anchorCtr="0">
            <a:noAutofit/>
          </a:bodyPr>
          <a:lstStyle>
            <a:lvl1pPr marL="0" indent="0" algn="r">
              <a:lnSpc>
                <a:spcPts val="3000"/>
              </a:lnSpc>
              <a:buNone/>
              <a:defRPr sz="2500" b="0" i="0" kern="0" spc="0" baseline="0">
                <a:solidFill>
                  <a:schemeClr val="tx1"/>
                </a:solidFill>
                <a:latin typeface="MuktaMahee Medium"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8034224" y="3970938"/>
            <a:ext cx="3414660" cy="1301043"/>
          </a:xfrm>
          <a:prstGeom prst="rect">
            <a:avLst/>
          </a:prstGeom>
        </p:spPr>
        <p:txBody>
          <a:bodyPr>
            <a:noAutofit/>
          </a:bodyPr>
          <a:lstStyle>
            <a:lvl1pPr marL="0" indent="0" algn="r">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
        <p:nvSpPr>
          <p:cNvPr id="16" name="Picture Placeholder 12">
            <a:extLst>
              <a:ext uri="{FF2B5EF4-FFF2-40B4-BE49-F238E27FC236}">
                <a16:creationId xmlns:a16="http://schemas.microsoft.com/office/drawing/2014/main" id="{5B38AF0F-1B78-C244-9761-6E35E5C56DE2}"/>
              </a:ext>
            </a:extLst>
          </p:cNvPr>
          <p:cNvSpPr>
            <a:spLocks noGrp="1" noChangeAspect="1"/>
          </p:cNvSpPr>
          <p:nvPr>
            <p:ph type="pic" sz="quarter" idx="16" hasCustomPrompt="1"/>
          </p:nvPr>
        </p:nvSpPr>
        <p:spPr>
          <a:xfrm>
            <a:off x="501197" y="6102003"/>
            <a:ext cx="1516740" cy="264328"/>
          </a:xfrm>
          <a:blipFill dpi="0" rotWithShape="1">
            <a:blip r:embed="rId4">
              <a:alphaModFix amt="50000"/>
            </a:blip>
            <a:srcRect/>
            <a:stretch>
              <a:fillRect/>
            </a:stretch>
          </a:blipFill>
        </p:spPr>
        <p:txBody>
          <a:bodyPr/>
          <a:lstStyle>
            <a:lvl1pPr>
              <a:defRPr>
                <a:solidFill>
                  <a:schemeClr val="tx1">
                    <a:alpha val="0"/>
                  </a:schemeClr>
                </a:solidFill>
              </a:defRPr>
            </a:lvl1pPr>
          </a:lstStyle>
          <a:p>
            <a:r>
              <a:rPr lang="en-US"/>
              <a:t>Logo</a:t>
            </a:r>
          </a:p>
        </p:txBody>
      </p:sp>
    </p:spTree>
    <p:extLst>
      <p:ext uri="{BB962C8B-B14F-4D97-AF65-F5344CB8AC3E}">
        <p14:creationId xmlns:p14="http://schemas.microsoft.com/office/powerpoint/2010/main" val="36219672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8">
            <a:extLst>
              <a:ext uri="{FF2B5EF4-FFF2-40B4-BE49-F238E27FC236}">
                <a16:creationId xmlns:a16="http://schemas.microsoft.com/office/drawing/2014/main" id="{422E2BA7-ED1C-CB44-A533-D08C35AF587D}"/>
              </a:ext>
            </a:extLst>
          </p:cNvPr>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a:p>
        </p:txBody>
      </p:sp>
      <p:sp>
        <p:nvSpPr>
          <p:cNvPr id="8" name="Title 1">
            <a:extLst>
              <a:ext uri="{FF2B5EF4-FFF2-40B4-BE49-F238E27FC236}">
                <a16:creationId xmlns:a16="http://schemas.microsoft.com/office/drawing/2014/main" id="{D8B6D334-E4B5-F142-B852-9C734F11C150}"/>
              </a:ext>
            </a:extLst>
          </p:cNvPr>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p>
        </p:txBody>
      </p:sp>
      <p:sp>
        <p:nvSpPr>
          <p:cNvPr id="9" name="Text Placeholder 2">
            <a:extLst>
              <a:ext uri="{FF2B5EF4-FFF2-40B4-BE49-F238E27FC236}">
                <a16:creationId xmlns:a16="http://schemas.microsoft.com/office/drawing/2014/main" id="{3334F7AB-BA8E-9948-BFE6-E9279EBC83BA}"/>
              </a:ext>
            </a:extLst>
          </p:cNvPr>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30651470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5" name="Slide Number Placeholder 8">
            <a:extLst>
              <a:ext uri="{FF2B5EF4-FFF2-40B4-BE49-F238E27FC236}">
                <a16:creationId xmlns:a16="http://schemas.microsoft.com/office/drawing/2014/main" id="{8AFC3F8F-4187-9444-AAB0-E41BA9C093E8}"/>
              </a:ext>
            </a:extLst>
          </p:cNvPr>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a:p>
        </p:txBody>
      </p:sp>
    </p:spTree>
    <p:extLst>
      <p:ext uri="{BB962C8B-B14F-4D97-AF65-F5344CB8AC3E}">
        <p14:creationId xmlns:p14="http://schemas.microsoft.com/office/powerpoint/2010/main" val="7643361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0" y="0"/>
            <a:ext cx="12211267" cy="6876000"/>
          </a:xfrm>
          <a:prstGeom prst="rect">
            <a:avLst/>
          </a:prstGeom>
        </p:spPr>
      </p:pic>
      <p:sp>
        <p:nvSpPr>
          <p:cNvPr id="2" name="Title 1"/>
          <p:cNvSpPr>
            <a:spLocks noGrp="1"/>
          </p:cNvSpPr>
          <p:nvPr>
            <p:ph type="ctrTitle" hasCustomPrompt="1"/>
          </p:nvPr>
        </p:nvSpPr>
        <p:spPr>
          <a:xfrm>
            <a:off x="6613509" y="3080340"/>
            <a:ext cx="5213496"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a:t>Click to Add</a:t>
            </a:r>
            <a:br>
              <a:rPr lang="en-US"/>
            </a:br>
            <a:r>
              <a:rPr lang="en-US"/>
              <a:t>End Message</a:t>
            </a:r>
          </a:p>
        </p:txBody>
      </p:sp>
    </p:spTree>
    <p:extLst>
      <p:ext uri="{BB962C8B-B14F-4D97-AF65-F5344CB8AC3E}">
        <p14:creationId xmlns:p14="http://schemas.microsoft.com/office/powerpoint/2010/main" val="37005212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DDEF0-9C9A-4B79-B205-76AC2DB1E975}"/>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2D470BF2-969A-4070-AB69-3400939835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573180A4-B5CB-4438-9807-A807DC935636}"/>
              </a:ext>
            </a:extLst>
          </p:cNvPr>
          <p:cNvSpPr>
            <a:spLocks noGrp="1"/>
          </p:cNvSpPr>
          <p:nvPr>
            <p:ph type="dt" sz="half" idx="10"/>
          </p:nvPr>
        </p:nvSpPr>
        <p:spPr/>
        <p:txBody>
          <a:bodyPr/>
          <a:lstStyle/>
          <a:p>
            <a:fld id="{1E642061-B400-43E7-9C6F-6FB4599A3753}" type="datetime1">
              <a:rPr lang="en-CA" smtClean="0"/>
              <a:t>2024-06-13</a:t>
            </a:fld>
            <a:endParaRPr lang="en-CA"/>
          </a:p>
        </p:txBody>
      </p:sp>
      <p:sp>
        <p:nvSpPr>
          <p:cNvPr id="5" name="Footer Placeholder 4">
            <a:extLst>
              <a:ext uri="{FF2B5EF4-FFF2-40B4-BE49-F238E27FC236}">
                <a16:creationId xmlns:a16="http://schemas.microsoft.com/office/drawing/2014/main" id="{B954AB50-8E59-42AB-BAA5-BF04A84258E3}"/>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0A6F59B0-E71D-4704-A8B4-FF371B70CF9C}"/>
              </a:ext>
            </a:extLst>
          </p:cNvPr>
          <p:cNvSpPr>
            <a:spLocks noGrp="1"/>
          </p:cNvSpPr>
          <p:nvPr>
            <p:ph type="sldNum" sz="quarter" idx="12"/>
          </p:nvPr>
        </p:nvSpPr>
        <p:spPr/>
        <p:txBody>
          <a:bodyPr/>
          <a:lstStyle/>
          <a:p>
            <a:fld id="{E4379023-4D76-4C27-AF5B-F2F8EFE14B1F}" type="slidenum">
              <a:rPr lang="en-CA" smtClean="0"/>
              <a:t>‹#›</a:t>
            </a:fld>
            <a:endParaRPr lang="en-CA"/>
          </a:p>
        </p:txBody>
      </p:sp>
    </p:spTree>
    <p:extLst>
      <p:ext uri="{BB962C8B-B14F-4D97-AF65-F5344CB8AC3E}">
        <p14:creationId xmlns:p14="http://schemas.microsoft.com/office/powerpoint/2010/main" val="3752947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F5822-3420-C3B0-2452-3544F80002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28CE080-FFA5-0B31-A48E-A3BB773890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4E73626-D423-25A0-688B-7B2A240F3715}"/>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5" name="Footer Placeholder 4">
            <a:extLst>
              <a:ext uri="{FF2B5EF4-FFF2-40B4-BE49-F238E27FC236}">
                <a16:creationId xmlns:a16="http://schemas.microsoft.com/office/drawing/2014/main" id="{5A4AA8A7-3837-791D-8870-15CAF3B53F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6FC41A-16D7-0A1F-1646-82A3D86171E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4192851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30D9F-B06C-787E-63E7-4D8FA1811F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E16FFA-578F-2D34-6BAF-3E10F94DFDD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BE9FC44-A906-716F-4C70-DCF7D6BDED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1500F3B-337F-8646-4265-A8E860131359}"/>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6" name="Footer Placeholder 5">
            <a:extLst>
              <a:ext uri="{FF2B5EF4-FFF2-40B4-BE49-F238E27FC236}">
                <a16:creationId xmlns:a16="http://schemas.microsoft.com/office/drawing/2014/main" id="{6DC7D1BB-52A6-8D27-55F6-DCEC2BD764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9989DA-406E-B9E7-65EF-73BEFBCCF0B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875633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EB6A5-3B4D-8B26-29F7-D994A76A0AC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20AB528-AE53-91A2-0917-B6F28E528B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3B23E3E-DC54-3253-2617-BA9CF6A648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085803-8FB0-719E-33D9-701D065B7F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B6327A5-3846-8693-890C-3DEB2723236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0DFB6BD-E400-4409-04D7-2F22B67860B8}"/>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8" name="Footer Placeholder 7">
            <a:extLst>
              <a:ext uri="{FF2B5EF4-FFF2-40B4-BE49-F238E27FC236}">
                <a16:creationId xmlns:a16="http://schemas.microsoft.com/office/drawing/2014/main" id="{C0B9ED74-F38D-F504-5215-52D83241C7E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A9F4862-395A-1779-279C-3C841B520503}"/>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681139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BE14D-2A16-604E-199E-A43BC11B2C6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C37209A-0DD7-CA41-3B41-897A6793BB12}"/>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4" name="Footer Placeholder 3">
            <a:extLst>
              <a:ext uri="{FF2B5EF4-FFF2-40B4-BE49-F238E27FC236}">
                <a16:creationId xmlns:a16="http://schemas.microsoft.com/office/drawing/2014/main" id="{C715F745-730B-4269-CB28-E2B43EFE1C1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E9944EA-E6BA-BA0E-0786-A94905605CAD}"/>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1685917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342025-567A-771D-20A5-0A9D3618A9B8}"/>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3" name="Footer Placeholder 2">
            <a:extLst>
              <a:ext uri="{FF2B5EF4-FFF2-40B4-BE49-F238E27FC236}">
                <a16:creationId xmlns:a16="http://schemas.microsoft.com/office/drawing/2014/main" id="{2C5BEECB-8C30-20C3-3FF0-96A932556D9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86BF557-42A6-A888-3FED-95473370389F}"/>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1865078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A2E8F-4761-F6A9-4B89-A62176AA3B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091E63A-370C-01B2-8D3B-7164E6B836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DBB8C3E-39DB-C343-2D8E-9718D913B2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4EE4CB-9BC2-3F53-3B21-632815C3BF71}"/>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6" name="Footer Placeholder 5">
            <a:extLst>
              <a:ext uri="{FF2B5EF4-FFF2-40B4-BE49-F238E27FC236}">
                <a16:creationId xmlns:a16="http://schemas.microsoft.com/office/drawing/2014/main" id="{2798F3F1-0969-CBA9-10B0-D427BC273A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2CD1EC-EF68-7391-5D10-36CEA15E20CB}"/>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615637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1C357-C477-4D8C-9F68-A6C61F4E1D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491B2BA-1921-B2C2-D3FD-998749C6D8D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62AC1A1-EE24-6046-97EA-B66E83E6AE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C6C492-CF9D-AE27-4F35-3D99793BEDE5}"/>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6" name="Footer Placeholder 5">
            <a:extLst>
              <a:ext uri="{FF2B5EF4-FFF2-40B4-BE49-F238E27FC236}">
                <a16:creationId xmlns:a16="http://schemas.microsoft.com/office/drawing/2014/main" id="{765BC03E-88B0-13ED-00ED-EDD60D28E5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AD38CC-0AC2-06E5-6816-87EE29FCD132}"/>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741430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2.jpe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6627C30-D851-ED2B-57E2-9F5C65A574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DB1B72D-3792-34D4-B7D2-ED32B49FA9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584BF3-3C4F-A164-8E35-3A732F5CC3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5D3A26-51FA-1344-AEE2-154FE780CA73}" type="datetimeFigureOut">
              <a:rPr lang="en-US" smtClean="0"/>
              <a:t>6/13/2024</a:t>
            </a:fld>
            <a:endParaRPr lang="en-US"/>
          </a:p>
        </p:txBody>
      </p:sp>
      <p:sp>
        <p:nvSpPr>
          <p:cNvPr id="5" name="Footer Placeholder 4">
            <a:extLst>
              <a:ext uri="{FF2B5EF4-FFF2-40B4-BE49-F238E27FC236}">
                <a16:creationId xmlns:a16="http://schemas.microsoft.com/office/drawing/2014/main" id="{F39DADBE-1479-F8B2-FB32-00958B9E34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BE9A473-8E4C-DD32-5797-008611A803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4FDA4E-80C6-E64E-895E-EC4C8BAF3D0C}" type="slidenum">
              <a:rPr lang="en-US" smtClean="0"/>
              <a:t>‹#›</a:t>
            </a:fld>
            <a:endParaRPr lang="en-US"/>
          </a:p>
        </p:txBody>
      </p:sp>
    </p:spTree>
    <p:extLst>
      <p:ext uri="{BB962C8B-B14F-4D97-AF65-F5344CB8AC3E}">
        <p14:creationId xmlns:p14="http://schemas.microsoft.com/office/powerpoint/2010/main" val="15514713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06D4E53-08BA-BE42-A02F-58E2BBD69C70}"/>
              </a:ext>
            </a:extLst>
          </p:cNvPr>
          <p:cNvPicPr>
            <a:picLocks noChangeAspect="1"/>
          </p:cNvPicPr>
          <p:nvPr userDrawn="1"/>
        </p:nvPicPr>
        <p:blipFill>
          <a:blip r:embed="rId16"/>
          <a:stretch>
            <a:fillRect/>
          </a:stretch>
        </p:blipFill>
        <p:spPr>
          <a:xfrm>
            <a:off x="-11792" y="8164"/>
            <a:ext cx="12179300" cy="6858000"/>
          </a:xfrm>
          <a:prstGeom prst="rect">
            <a:avLst/>
          </a:prstGeom>
        </p:spPr>
      </p:pic>
      <p:sp>
        <p:nvSpPr>
          <p:cNvPr id="2" name="Title Placeholder 1"/>
          <p:cNvSpPr>
            <a:spLocks noGrp="1"/>
          </p:cNvSpPr>
          <p:nvPr>
            <p:ph type="title"/>
          </p:nvPr>
        </p:nvSpPr>
        <p:spPr>
          <a:xfrm>
            <a:off x="421822" y="816430"/>
            <a:ext cx="10515600" cy="644978"/>
          </a:xfrm>
          <a:prstGeom prst="rect">
            <a:avLst/>
          </a:prstGeom>
        </p:spPr>
        <p:txBody>
          <a:bodyPr vert="horz" lIns="91440" tIns="45720" rIns="91440" bIns="45720" rtlCol="0" anchor="t" anchorCtr="0">
            <a:noAutofit/>
          </a:bodyPr>
          <a:lstStyle/>
          <a:p>
            <a:r>
              <a:rPr lang="en-US"/>
              <a:t>Click to edit Master title style</a:t>
            </a:r>
          </a:p>
        </p:txBody>
      </p:sp>
      <p:sp>
        <p:nvSpPr>
          <p:cNvPr id="6" name="Slide Number Placeholder 5"/>
          <p:cNvSpPr>
            <a:spLocks noGrp="1"/>
          </p:cNvSpPr>
          <p:nvPr>
            <p:ph type="sldNum" sz="quarter" idx="4"/>
          </p:nvPr>
        </p:nvSpPr>
        <p:spPr>
          <a:xfrm>
            <a:off x="9059636" y="6108471"/>
            <a:ext cx="2743200" cy="365125"/>
          </a:xfrm>
          <a:prstGeom prst="rect">
            <a:avLst/>
          </a:prstGeom>
        </p:spPr>
        <p:txBody>
          <a:bodyPr vert="horz" lIns="91440" tIns="45720" rIns="91440" bIns="45720" rtlCol="0" anchor="ctr"/>
          <a:lstStyle>
            <a:lvl1pPr algn="r">
              <a:defRPr sz="1200" baseline="0">
                <a:solidFill>
                  <a:schemeClr val="tx1"/>
                </a:solidFill>
              </a:defRPr>
            </a:lvl1pPr>
          </a:lstStyle>
          <a:p>
            <a:fld id="{A738FFEA-31A8-2A45-BE95-11B41D2245F5}" type="slidenum">
              <a:rPr lang="en-US" smtClean="0"/>
              <a:pPr/>
              <a:t>‹#›</a:t>
            </a:fld>
            <a:endParaRPr lang="en-US"/>
          </a:p>
        </p:txBody>
      </p:sp>
      <p:sp>
        <p:nvSpPr>
          <p:cNvPr id="10" name="Text Placeholder 9">
            <a:extLst>
              <a:ext uri="{FF2B5EF4-FFF2-40B4-BE49-F238E27FC236}">
                <a16:creationId xmlns:a16="http://schemas.microsoft.com/office/drawing/2014/main" id="{AF857D11-A882-A947-9FD3-680E8241CE37}"/>
              </a:ext>
            </a:extLst>
          </p:cNvPr>
          <p:cNvSpPr>
            <a:spLocks noGrp="1"/>
          </p:cNvSpPr>
          <p:nvPr>
            <p:ph type="body" idx="1"/>
          </p:nvPr>
        </p:nvSpPr>
        <p:spPr>
          <a:xfrm>
            <a:off x="838200" y="2687181"/>
            <a:ext cx="10099222" cy="199095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19717198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Lst>
  <p:hf hdr="0" ftr="0"/>
  <p:txStyles>
    <p:titleStyle>
      <a:lvl1pPr algn="l" defTabSz="914400" rtl="0" eaLnBrk="1" latinLnBrk="0" hangingPunct="1">
        <a:lnSpc>
          <a:spcPct val="90000"/>
        </a:lnSpc>
        <a:spcBef>
          <a:spcPct val="0"/>
        </a:spcBef>
        <a:buNone/>
        <a:defRPr sz="3800" b="1" i="0" kern="0" spc="100" baseline="0">
          <a:solidFill>
            <a:schemeClr val="tx1"/>
          </a:solidFill>
          <a:latin typeface="IvyPresto Display" panose="020B0404020101010102" pitchFamily="34" charset="0"/>
          <a:ea typeface="+mj-ea"/>
          <a:cs typeface="+mj-cs"/>
        </a:defRPr>
      </a:lvl1pPr>
    </p:titleStyle>
    <p:bodyStyle>
      <a:lvl1pPr marL="0" indent="0" algn="l" defTabSz="914400" rtl="0" eaLnBrk="1" latinLnBrk="0" hangingPunct="1">
        <a:lnSpc>
          <a:spcPts val="3000"/>
        </a:lnSpc>
        <a:spcBef>
          <a:spcPts val="1000"/>
        </a:spcBef>
        <a:buFontTx/>
        <a:buNone/>
        <a:defRPr sz="2500" kern="0" spc="100" baseline="0">
          <a:solidFill>
            <a:schemeClr val="tx1"/>
          </a:solidFill>
          <a:latin typeface="MuktaMahee Light" panose="020B0000000000000000" pitchFamily="34" charset="77"/>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hyperlink" Target="https://supporthouse.ca/" TargetMode="External"/><Relationship Id="rId2" Type="http://schemas.openxmlformats.org/officeDocument/2006/relationships/notesSlide" Target="../notesSlides/notesSlide19.xml"/><Relationship Id="rId1" Type="http://schemas.openxmlformats.org/officeDocument/2006/relationships/slideLayout" Target="../slideLayouts/slideLayout26.xml"/><Relationship Id="rId4" Type="http://schemas.openxmlformats.org/officeDocument/2006/relationships/hyperlink" Target="https://www.sarrigilman.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0.xml"/><Relationship Id="rId1" Type="http://schemas.openxmlformats.org/officeDocument/2006/relationships/slideLayout" Target="../slideLayouts/slideLayout21.xml"/><Relationship Id="rId4" Type="http://schemas.openxmlformats.org/officeDocument/2006/relationships/hyperlink" Target="https://vimeo.com/666000889"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a:t>Housekeeping</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a:xfrm>
            <a:off x="430960" y="334552"/>
            <a:ext cx="7677406" cy="480196"/>
          </a:xfrm>
        </p:spPr>
        <p:txBody>
          <a:bodyPr/>
          <a:lstStyle/>
          <a:p>
            <a:r>
              <a:rPr lang="en-US"/>
              <a:t>Module 5 – Boundaries </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1</a:t>
            </a:fld>
            <a:endParaRPr lang="en-US"/>
          </a:p>
        </p:txBody>
      </p:sp>
      <p:sp>
        <p:nvSpPr>
          <p:cNvPr id="10" name="TextBox 9">
            <a:extLst>
              <a:ext uri="{FF2B5EF4-FFF2-40B4-BE49-F238E27FC236}">
                <a16:creationId xmlns:a16="http://schemas.microsoft.com/office/drawing/2014/main" id="{CCEE4463-3DCD-4037-FA05-A6060D597247}"/>
              </a:ext>
            </a:extLst>
          </p:cNvPr>
          <p:cNvSpPr txBox="1"/>
          <p:nvPr/>
        </p:nvSpPr>
        <p:spPr>
          <a:xfrm>
            <a:off x="426460" y="1921426"/>
            <a:ext cx="6110286" cy="3354765"/>
          </a:xfrm>
          <a:prstGeom prst="rect">
            <a:avLst/>
          </a:prstGeom>
          <a:noFill/>
        </p:spPr>
        <p:txBody>
          <a:bodyPr wrap="square">
            <a:spAutoFit/>
          </a:bodyPr>
          <a:lstStyle/>
          <a:p>
            <a:pPr marL="342900" indent="-342900">
              <a:spcAft>
                <a:spcPts val="1200"/>
              </a:spcAft>
              <a:buFont typeface="Arial" panose="020B0604020202020204" pitchFamily="34" charset="0"/>
              <a:buChar char="•"/>
            </a:pPr>
            <a:r>
              <a:rPr lang="en-US" sz="1800" dirty="0"/>
              <a:t>Please mute yourself if you are not speaking. </a:t>
            </a:r>
          </a:p>
          <a:p>
            <a:pPr marL="342900" indent="-342900">
              <a:spcAft>
                <a:spcPts val="1200"/>
              </a:spcAft>
              <a:buFont typeface="Arial" panose="020B0604020202020204" pitchFamily="34" charset="0"/>
              <a:buChar char="•"/>
            </a:pPr>
            <a:r>
              <a:rPr lang="en-US" sz="1800" dirty="0"/>
              <a:t>Feel free to include your pronouns in your Zoom Name.</a:t>
            </a:r>
          </a:p>
          <a:p>
            <a:pPr marL="342900" indent="-342900">
              <a:spcAft>
                <a:spcPts val="1200"/>
              </a:spcAft>
              <a:buFont typeface="Arial" panose="020B0604020202020204" pitchFamily="34" charset="0"/>
              <a:buChar char="•"/>
            </a:pPr>
            <a:r>
              <a:rPr lang="en-US" sz="1800" dirty="0"/>
              <a:t>Use Zoom reaction tools, chat box, hands up, etc.</a:t>
            </a:r>
          </a:p>
          <a:p>
            <a:pPr marL="342900" indent="-342900">
              <a:spcAft>
                <a:spcPts val="1200"/>
              </a:spcAft>
              <a:buFont typeface="Arial" panose="020B0604020202020204" pitchFamily="34" charset="0"/>
              <a:buChar char="•"/>
            </a:pPr>
            <a:r>
              <a:rPr lang="en-US" sz="1800" dirty="0"/>
              <a:t>Be prepared to have video on at all times; as such, please be appropriately dressed and limit distractions.</a:t>
            </a:r>
          </a:p>
          <a:p>
            <a:pPr marL="342900" indent="-342900">
              <a:spcAft>
                <a:spcPts val="1200"/>
              </a:spcAft>
              <a:buFont typeface="Arial" panose="020B0604020202020204" pitchFamily="34" charset="0"/>
              <a:buChar char="•"/>
            </a:pPr>
            <a:r>
              <a:rPr lang="en-US" sz="1800" dirty="0"/>
              <a:t>Contribute to the conversations out loud and in the chat box.</a:t>
            </a:r>
          </a:p>
          <a:p>
            <a:pPr marL="342900" indent="-342900">
              <a:spcAft>
                <a:spcPts val="1200"/>
              </a:spcAft>
              <a:buFont typeface="Arial" panose="020B0604020202020204" pitchFamily="34" charset="0"/>
              <a:buChar char="•"/>
            </a:pPr>
            <a:r>
              <a:rPr lang="en-US" sz="1800" dirty="0"/>
              <a:t>If someone has already shared what you were going to say, lower your hand and put “agree” in the chat.</a:t>
            </a:r>
          </a:p>
        </p:txBody>
      </p:sp>
    </p:spTree>
    <p:extLst>
      <p:ext uri="{BB962C8B-B14F-4D97-AF65-F5344CB8AC3E}">
        <p14:creationId xmlns:p14="http://schemas.microsoft.com/office/powerpoint/2010/main" val="24929677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0016B-9905-4EA1-BDC9-57094AAC948F}"/>
              </a:ext>
            </a:extLst>
          </p:cNvPr>
          <p:cNvSpPr>
            <a:spLocks noGrp="1"/>
          </p:cNvSpPr>
          <p:nvPr>
            <p:ph type="title"/>
          </p:nvPr>
        </p:nvSpPr>
        <p:spPr>
          <a:xfrm>
            <a:off x="330506" y="548640"/>
            <a:ext cx="10723162" cy="1188720"/>
          </a:xfrm>
        </p:spPr>
        <p:txBody>
          <a:bodyPr>
            <a:normAutofit/>
          </a:bodyPr>
          <a:lstStyle/>
          <a:p>
            <a:r>
              <a:rPr lang="en-US" b="1" dirty="0">
                <a:solidFill>
                  <a:schemeClr val="tx1">
                    <a:lumMod val="85000"/>
                    <a:lumOff val="15000"/>
                  </a:schemeClr>
                </a:solidFill>
                <a:latin typeface="IvyPresto Display SemiBold" panose="020B0404020101010102"/>
              </a:rPr>
              <a:t>EXTERNAL LIMITS</a:t>
            </a:r>
            <a:endParaRPr lang="en-CA" b="1" dirty="0">
              <a:solidFill>
                <a:schemeClr val="tx1">
                  <a:lumMod val="85000"/>
                  <a:lumOff val="15000"/>
                </a:schemeClr>
              </a:solidFill>
              <a:latin typeface="IvyPresto Display SemiBold" panose="020B0404020101010102"/>
            </a:endParaRPr>
          </a:p>
        </p:txBody>
      </p:sp>
      <p:sp>
        <p:nvSpPr>
          <p:cNvPr id="3" name="Content Placeholder 2">
            <a:extLst>
              <a:ext uri="{FF2B5EF4-FFF2-40B4-BE49-F238E27FC236}">
                <a16:creationId xmlns:a16="http://schemas.microsoft.com/office/drawing/2014/main" id="{D7760CB9-BA6D-4421-AB30-03C2ED311961}"/>
              </a:ext>
            </a:extLst>
          </p:cNvPr>
          <p:cNvSpPr>
            <a:spLocks noGrp="1"/>
          </p:cNvSpPr>
          <p:nvPr>
            <p:ph idx="1"/>
          </p:nvPr>
        </p:nvSpPr>
        <p:spPr>
          <a:xfrm>
            <a:off x="330507" y="2093206"/>
            <a:ext cx="11472330" cy="3514380"/>
          </a:xfrm>
        </p:spPr>
        <p:txBody>
          <a:bodyPr anchor="t">
            <a:normAutofit/>
          </a:bodyPr>
          <a:lstStyle/>
          <a:p>
            <a:pPr marL="0" indent="0">
              <a:lnSpc>
                <a:spcPct val="120000"/>
              </a:lnSpc>
              <a:spcBef>
                <a:spcPts val="0"/>
              </a:spcBef>
              <a:buNone/>
            </a:pPr>
            <a:r>
              <a:rPr lang="en-US" sz="2000" b="1" dirty="0">
                <a:latin typeface="IvyPresto Text" panose="020B0404020101010102"/>
              </a:rPr>
              <a:t>External Limits: </a:t>
            </a:r>
            <a:r>
              <a:rPr lang="en-US" sz="2000" dirty="0">
                <a:latin typeface="IvyPresto Text" panose="020B0404020101010102"/>
              </a:rPr>
              <a:t>it is important for the Peer Supporter to identify and describe the external limits that may influence the parameters of the Peer/Peer Supporter relationship. </a:t>
            </a:r>
          </a:p>
          <a:p>
            <a:pPr marL="0" indent="0">
              <a:lnSpc>
                <a:spcPct val="120000"/>
              </a:lnSpc>
              <a:spcBef>
                <a:spcPts val="0"/>
              </a:spcBef>
              <a:buNone/>
            </a:pPr>
            <a:endParaRPr lang="en-US" sz="2000" dirty="0">
              <a:latin typeface="IvyPresto Text" panose="020B0404020101010102"/>
            </a:endParaRPr>
          </a:p>
          <a:p>
            <a:pPr marL="0" indent="0">
              <a:lnSpc>
                <a:spcPct val="120000"/>
              </a:lnSpc>
              <a:spcBef>
                <a:spcPts val="0"/>
              </a:spcBef>
              <a:spcAft>
                <a:spcPts val="1200"/>
              </a:spcAft>
              <a:buNone/>
            </a:pPr>
            <a:r>
              <a:rPr lang="en-US" sz="2000" b="1" dirty="0">
                <a:latin typeface="IvyPresto Text" panose="020B0404020101010102"/>
              </a:rPr>
              <a:t>Examples: </a:t>
            </a:r>
          </a:p>
          <a:p>
            <a:pPr marL="342900" indent="-342900">
              <a:lnSpc>
                <a:spcPct val="120000"/>
              </a:lnSpc>
              <a:spcBef>
                <a:spcPts val="0"/>
              </a:spcBef>
              <a:spcAft>
                <a:spcPts val="1200"/>
              </a:spcAft>
              <a:buFont typeface="Arial" panose="020B0604020202020204" pitchFamily="34" charset="0"/>
              <a:buChar char="•"/>
            </a:pPr>
            <a:r>
              <a:rPr lang="en-US" sz="2000" dirty="0">
                <a:latin typeface="IvyPresto Text" panose="020B0404020101010102"/>
              </a:rPr>
              <a:t>An organization’s policies and procedures (such as confidentiality, reporting, sharing of information)</a:t>
            </a:r>
          </a:p>
          <a:p>
            <a:pPr marL="342900" indent="-342900">
              <a:lnSpc>
                <a:spcPct val="120000"/>
              </a:lnSpc>
              <a:spcBef>
                <a:spcPts val="0"/>
              </a:spcBef>
              <a:spcAft>
                <a:spcPts val="1200"/>
              </a:spcAft>
              <a:buFont typeface="Arial" panose="020B0604020202020204" pitchFamily="34" charset="0"/>
              <a:buChar char="•"/>
            </a:pPr>
            <a:r>
              <a:rPr lang="en-US" sz="2000" dirty="0">
                <a:latin typeface="IvyPresto Text" panose="020B0404020101010102"/>
              </a:rPr>
              <a:t>Environment or physical space (such as where meetings occur)</a:t>
            </a:r>
          </a:p>
          <a:p>
            <a:pPr marL="342900" indent="-342900">
              <a:lnSpc>
                <a:spcPct val="120000"/>
              </a:lnSpc>
              <a:spcBef>
                <a:spcPts val="0"/>
              </a:spcBef>
              <a:buFont typeface="Arial" panose="020B0604020202020204" pitchFamily="34" charset="0"/>
              <a:buChar char="•"/>
            </a:pPr>
            <a:r>
              <a:rPr lang="en-US" sz="2000" dirty="0">
                <a:latin typeface="IvyPresto Text" panose="020B0404020101010102"/>
              </a:rPr>
              <a:t>Resources/services (such as the frequency and duration of meetings)</a:t>
            </a:r>
          </a:p>
        </p:txBody>
      </p:sp>
      <p:sp>
        <p:nvSpPr>
          <p:cNvPr id="4" name="Slide Number Placeholder 3">
            <a:extLst>
              <a:ext uri="{FF2B5EF4-FFF2-40B4-BE49-F238E27FC236}">
                <a16:creationId xmlns:a16="http://schemas.microsoft.com/office/drawing/2014/main" id="{3DE0FA83-01AA-4881-8EB7-21DB4832B4E7}"/>
              </a:ext>
            </a:extLst>
          </p:cNvPr>
          <p:cNvSpPr>
            <a:spLocks noGrp="1"/>
          </p:cNvSpPr>
          <p:nvPr>
            <p:ph type="sldNum" sz="quarter" idx="12"/>
          </p:nvPr>
        </p:nvSpPr>
        <p:spPr/>
        <p:txBody>
          <a:bodyPr/>
          <a:lstStyle/>
          <a:p>
            <a:fld id="{4D92EB4B-722A-417A-874E-D077DFB80C4E}" type="slidenum">
              <a:rPr lang="en-CA" smtClean="0"/>
              <a:t>10</a:t>
            </a:fld>
            <a:endParaRPr lang="en-CA"/>
          </a:p>
        </p:txBody>
      </p:sp>
    </p:spTree>
    <p:extLst>
      <p:ext uri="{BB962C8B-B14F-4D97-AF65-F5344CB8AC3E}">
        <p14:creationId xmlns:p14="http://schemas.microsoft.com/office/powerpoint/2010/main" val="8821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0016B-9905-4EA1-BDC9-57094AAC948F}"/>
              </a:ext>
            </a:extLst>
          </p:cNvPr>
          <p:cNvSpPr>
            <a:spLocks noGrp="1"/>
          </p:cNvSpPr>
          <p:nvPr>
            <p:ph type="title"/>
          </p:nvPr>
        </p:nvSpPr>
        <p:spPr>
          <a:xfrm>
            <a:off x="418641" y="548640"/>
            <a:ext cx="10635027" cy="1188720"/>
          </a:xfrm>
        </p:spPr>
        <p:txBody>
          <a:bodyPr>
            <a:normAutofit/>
          </a:bodyPr>
          <a:lstStyle/>
          <a:p>
            <a:r>
              <a:rPr lang="en-US" b="1" dirty="0">
                <a:solidFill>
                  <a:schemeClr val="tx1">
                    <a:lumMod val="85000"/>
                    <a:lumOff val="15000"/>
                  </a:schemeClr>
                </a:solidFill>
                <a:latin typeface="IvyPresto Display SemiBold" panose="020B0404020101010102"/>
              </a:rPr>
              <a:t>INTERNAL LIMITS</a:t>
            </a:r>
            <a:endParaRPr lang="en-CA" b="1" dirty="0">
              <a:solidFill>
                <a:schemeClr val="tx1">
                  <a:lumMod val="85000"/>
                  <a:lumOff val="15000"/>
                </a:schemeClr>
              </a:solidFill>
              <a:latin typeface="IvyPresto Display SemiBold" panose="020B0404020101010102"/>
            </a:endParaRPr>
          </a:p>
        </p:txBody>
      </p:sp>
      <p:sp>
        <p:nvSpPr>
          <p:cNvPr id="3" name="Content Placeholder 2">
            <a:extLst>
              <a:ext uri="{FF2B5EF4-FFF2-40B4-BE49-F238E27FC236}">
                <a16:creationId xmlns:a16="http://schemas.microsoft.com/office/drawing/2014/main" id="{D7760CB9-BA6D-4421-AB30-03C2ED311961}"/>
              </a:ext>
            </a:extLst>
          </p:cNvPr>
          <p:cNvSpPr>
            <a:spLocks noGrp="1"/>
          </p:cNvSpPr>
          <p:nvPr>
            <p:ph idx="1"/>
          </p:nvPr>
        </p:nvSpPr>
        <p:spPr>
          <a:xfrm>
            <a:off x="418641" y="2192357"/>
            <a:ext cx="11384195" cy="3675814"/>
          </a:xfrm>
        </p:spPr>
        <p:txBody>
          <a:bodyPr anchor="t">
            <a:normAutofit/>
          </a:bodyPr>
          <a:lstStyle/>
          <a:p>
            <a:pPr marL="0" indent="0">
              <a:lnSpc>
                <a:spcPct val="120000"/>
              </a:lnSpc>
              <a:spcBef>
                <a:spcPts val="0"/>
              </a:spcBef>
              <a:buNone/>
            </a:pPr>
            <a:r>
              <a:rPr lang="en-US" sz="2000" b="1" dirty="0">
                <a:latin typeface="IvyPresto Text" panose="020B0404020101010102"/>
              </a:rPr>
              <a:t>Internal Limits: </a:t>
            </a:r>
            <a:r>
              <a:rPr lang="en-US" sz="2000" dirty="0">
                <a:latin typeface="IvyPresto Text" panose="020B0404020101010102"/>
              </a:rPr>
              <a:t>also known as personal limits. Sharing personal limits not only </a:t>
            </a:r>
            <a:r>
              <a:rPr lang="en-US" sz="2000" dirty="0" err="1">
                <a:latin typeface="IvyPresto Text" panose="020B0404020101010102"/>
              </a:rPr>
              <a:t>honours</a:t>
            </a:r>
            <a:r>
              <a:rPr lang="en-US" sz="2000" dirty="0">
                <a:latin typeface="IvyPresto Text" panose="020B0404020101010102"/>
              </a:rPr>
              <a:t> the Peer Supporter’s boundaries but exemplifies the importance of doing so. </a:t>
            </a:r>
          </a:p>
          <a:p>
            <a:pPr marL="0" indent="0">
              <a:lnSpc>
                <a:spcPct val="120000"/>
              </a:lnSpc>
              <a:spcBef>
                <a:spcPts val="0"/>
              </a:spcBef>
              <a:buNone/>
            </a:pPr>
            <a:endParaRPr lang="en-US" sz="2000" dirty="0">
              <a:latin typeface="IvyPresto Text" panose="020B0404020101010102"/>
            </a:endParaRPr>
          </a:p>
          <a:p>
            <a:pPr marL="0" indent="0">
              <a:lnSpc>
                <a:spcPct val="120000"/>
              </a:lnSpc>
              <a:spcBef>
                <a:spcPts val="0"/>
              </a:spcBef>
              <a:spcAft>
                <a:spcPts val="1200"/>
              </a:spcAft>
              <a:buNone/>
            </a:pPr>
            <a:r>
              <a:rPr lang="en-US" sz="2000" b="1" dirty="0">
                <a:latin typeface="IvyPresto Text" panose="020B0404020101010102"/>
              </a:rPr>
              <a:t>Examples:</a:t>
            </a:r>
          </a:p>
          <a:p>
            <a:pPr marL="342900" indent="-342900">
              <a:lnSpc>
                <a:spcPct val="120000"/>
              </a:lnSpc>
              <a:spcBef>
                <a:spcPts val="0"/>
              </a:spcBef>
              <a:spcAft>
                <a:spcPts val="1200"/>
              </a:spcAft>
              <a:buFont typeface="Arial" panose="020B0604020202020204" pitchFamily="34" charset="0"/>
              <a:buChar char="•"/>
            </a:pPr>
            <a:r>
              <a:rPr lang="en-US" sz="2000" dirty="0">
                <a:latin typeface="IvyPresto Text" panose="020B0404020101010102"/>
              </a:rPr>
              <a:t>Available time</a:t>
            </a:r>
          </a:p>
          <a:p>
            <a:pPr marL="342900" indent="-342900">
              <a:lnSpc>
                <a:spcPct val="120000"/>
              </a:lnSpc>
              <a:spcBef>
                <a:spcPts val="0"/>
              </a:spcBef>
              <a:spcAft>
                <a:spcPts val="1200"/>
              </a:spcAft>
              <a:buFont typeface="Arial" panose="020B0604020202020204" pitchFamily="34" charset="0"/>
              <a:buChar char="•"/>
            </a:pPr>
            <a:r>
              <a:rPr lang="en-US" sz="2000" dirty="0">
                <a:latin typeface="IvyPresto Text" panose="020B0404020101010102"/>
              </a:rPr>
              <a:t>Meeting locations</a:t>
            </a:r>
          </a:p>
          <a:p>
            <a:pPr marL="342900" indent="-342900">
              <a:lnSpc>
                <a:spcPct val="120000"/>
              </a:lnSpc>
              <a:spcBef>
                <a:spcPts val="0"/>
              </a:spcBef>
              <a:spcAft>
                <a:spcPts val="1200"/>
              </a:spcAft>
              <a:buFont typeface="Arial" panose="020B0604020202020204" pitchFamily="34" charset="0"/>
              <a:buChar char="•"/>
            </a:pPr>
            <a:r>
              <a:rPr lang="en-US" sz="2000" dirty="0">
                <a:latin typeface="IvyPresto Text" panose="020B0404020101010102"/>
              </a:rPr>
              <a:t>Topics of conversation</a:t>
            </a:r>
          </a:p>
          <a:p>
            <a:pPr marL="342900" indent="-342900">
              <a:lnSpc>
                <a:spcPct val="120000"/>
              </a:lnSpc>
              <a:spcBef>
                <a:spcPts val="0"/>
              </a:spcBef>
              <a:buFont typeface="Arial" panose="020B0604020202020204" pitchFamily="34" charset="0"/>
              <a:buChar char="•"/>
            </a:pPr>
            <a:r>
              <a:rPr lang="en-US" sz="2000" dirty="0">
                <a:latin typeface="IvyPresto Text" panose="020B0404020101010102"/>
              </a:rPr>
              <a:t>Conduct/</a:t>
            </a:r>
            <a:r>
              <a:rPr lang="en-US" sz="2000" dirty="0" err="1">
                <a:latin typeface="IvyPresto Text" panose="020B0404020101010102"/>
              </a:rPr>
              <a:t>behaviour</a:t>
            </a:r>
            <a:endParaRPr lang="en-US" sz="2000" dirty="0">
              <a:latin typeface="IvyPresto Text" panose="020B0404020101010102"/>
            </a:endParaRPr>
          </a:p>
        </p:txBody>
      </p:sp>
      <p:sp>
        <p:nvSpPr>
          <p:cNvPr id="4" name="Slide Number Placeholder 3">
            <a:extLst>
              <a:ext uri="{FF2B5EF4-FFF2-40B4-BE49-F238E27FC236}">
                <a16:creationId xmlns:a16="http://schemas.microsoft.com/office/drawing/2014/main" id="{920036AF-892D-4AC4-8F9B-8CE438460D94}"/>
              </a:ext>
            </a:extLst>
          </p:cNvPr>
          <p:cNvSpPr>
            <a:spLocks noGrp="1"/>
          </p:cNvSpPr>
          <p:nvPr>
            <p:ph type="sldNum" sz="quarter" idx="12"/>
          </p:nvPr>
        </p:nvSpPr>
        <p:spPr/>
        <p:txBody>
          <a:bodyPr/>
          <a:lstStyle/>
          <a:p>
            <a:fld id="{4D92EB4B-722A-417A-874E-D077DFB80C4E}" type="slidenum">
              <a:rPr lang="en-CA" smtClean="0"/>
              <a:t>11</a:t>
            </a:fld>
            <a:endParaRPr lang="en-CA"/>
          </a:p>
        </p:txBody>
      </p:sp>
    </p:spTree>
    <p:extLst>
      <p:ext uri="{BB962C8B-B14F-4D97-AF65-F5344CB8AC3E}">
        <p14:creationId xmlns:p14="http://schemas.microsoft.com/office/powerpoint/2010/main" val="2871945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B1DBDA9-777C-4C3B-B207-86C3F663DDA1}"/>
              </a:ext>
            </a:extLst>
          </p:cNvPr>
          <p:cNvSpPr>
            <a:spLocks noGrp="1"/>
          </p:cNvSpPr>
          <p:nvPr>
            <p:ph idx="1"/>
          </p:nvPr>
        </p:nvSpPr>
        <p:spPr>
          <a:xfrm>
            <a:off x="429658" y="2687181"/>
            <a:ext cx="11373178" cy="1990955"/>
          </a:xfrm>
        </p:spPr>
        <p:txBody>
          <a:bodyPr>
            <a:normAutofit/>
          </a:bodyPr>
          <a:lstStyle/>
          <a:p>
            <a:pPr marL="0" indent="0" algn="ctr">
              <a:lnSpc>
                <a:spcPct val="100000"/>
              </a:lnSpc>
              <a:spcBef>
                <a:spcPts val="0"/>
              </a:spcBef>
              <a:buNone/>
            </a:pPr>
            <a:r>
              <a:rPr lang="en-CA" sz="2400" dirty="0">
                <a:latin typeface="IvyPresto Text" panose="020B0404020101010102"/>
              </a:rPr>
              <a:t>Sometimes</a:t>
            </a:r>
            <a:r>
              <a:rPr lang="en-US" sz="2400" dirty="0">
                <a:latin typeface="IvyPresto Text" panose="020B0404020101010102"/>
              </a:rPr>
              <a:t>, the Peer Support culture contradicts the policies</a:t>
            </a:r>
            <a:r>
              <a:rPr lang="en-CA" sz="2400" dirty="0">
                <a:latin typeface="IvyPresto Text" panose="020B0404020101010102"/>
              </a:rPr>
              <a:t> and procedures. </a:t>
            </a:r>
          </a:p>
          <a:p>
            <a:pPr marL="0" indent="0" algn="ctr">
              <a:lnSpc>
                <a:spcPct val="100000"/>
              </a:lnSpc>
              <a:spcBef>
                <a:spcPts val="0"/>
              </a:spcBef>
              <a:buNone/>
            </a:pPr>
            <a:endParaRPr lang="en-CA" sz="2400" b="1" dirty="0">
              <a:latin typeface="IvyPresto Text" panose="020B0404020101010102"/>
            </a:endParaRPr>
          </a:p>
          <a:p>
            <a:pPr marL="0" indent="0" algn="ctr">
              <a:lnSpc>
                <a:spcPct val="100000"/>
              </a:lnSpc>
              <a:spcBef>
                <a:spcPts val="0"/>
              </a:spcBef>
              <a:buNone/>
            </a:pPr>
            <a:r>
              <a:rPr lang="en-CA" sz="2400" b="1" dirty="0">
                <a:latin typeface="IvyPresto Text" panose="020B0404020101010102"/>
              </a:rPr>
              <a:t>What do you do when your ethics </a:t>
            </a:r>
            <a:r>
              <a:rPr lang="en-US" sz="2400" b="1" dirty="0">
                <a:latin typeface="IvyPresto Text" panose="020B0404020101010102"/>
              </a:rPr>
              <a:t>do not align with your organization’s policies</a:t>
            </a:r>
            <a:r>
              <a:rPr lang="en-CA" sz="2400" b="1" dirty="0">
                <a:latin typeface="IvyPresto Text" panose="020B0404020101010102"/>
              </a:rPr>
              <a:t> and procedures?</a:t>
            </a:r>
          </a:p>
        </p:txBody>
      </p:sp>
      <p:sp>
        <p:nvSpPr>
          <p:cNvPr id="2" name="Slide Number Placeholder 1">
            <a:extLst>
              <a:ext uri="{FF2B5EF4-FFF2-40B4-BE49-F238E27FC236}">
                <a16:creationId xmlns:a16="http://schemas.microsoft.com/office/drawing/2014/main" id="{E91D1D0D-3E22-4215-9AD3-DFDCE7F9D45E}"/>
              </a:ext>
            </a:extLst>
          </p:cNvPr>
          <p:cNvSpPr>
            <a:spLocks noGrp="1"/>
          </p:cNvSpPr>
          <p:nvPr>
            <p:ph type="sldNum" sz="quarter" idx="12"/>
          </p:nvPr>
        </p:nvSpPr>
        <p:spPr/>
        <p:txBody>
          <a:bodyPr/>
          <a:lstStyle/>
          <a:p>
            <a:fld id="{4D92EB4B-722A-417A-874E-D077DFB80C4E}" type="slidenum">
              <a:rPr lang="en-CA" smtClean="0"/>
              <a:t>12</a:t>
            </a:fld>
            <a:endParaRPr lang="en-CA"/>
          </a:p>
        </p:txBody>
      </p:sp>
    </p:spTree>
    <p:extLst>
      <p:ext uri="{BB962C8B-B14F-4D97-AF65-F5344CB8AC3E}">
        <p14:creationId xmlns:p14="http://schemas.microsoft.com/office/powerpoint/2010/main" val="15619819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0016B-9905-4EA1-BDC9-57094AAC948F}"/>
              </a:ext>
            </a:extLst>
          </p:cNvPr>
          <p:cNvSpPr>
            <a:spLocks noGrp="1"/>
          </p:cNvSpPr>
          <p:nvPr>
            <p:ph type="title"/>
          </p:nvPr>
        </p:nvSpPr>
        <p:spPr>
          <a:xfrm>
            <a:off x="387867" y="548640"/>
            <a:ext cx="11414969" cy="1188720"/>
          </a:xfrm>
        </p:spPr>
        <p:txBody>
          <a:bodyPr>
            <a:normAutofit/>
          </a:bodyPr>
          <a:lstStyle/>
          <a:p>
            <a:r>
              <a:rPr lang="en-US" b="1" dirty="0">
                <a:solidFill>
                  <a:schemeClr val="tx1">
                    <a:lumMod val="85000"/>
                    <a:lumOff val="15000"/>
                  </a:schemeClr>
                </a:solidFill>
                <a:latin typeface="IvyPresto Display SemiBold" panose="020B0404020101010102"/>
              </a:rPr>
              <a:t>HOUSEKEEPING AND EXPECTATIONS</a:t>
            </a:r>
            <a:endParaRPr lang="en-CA" b="1" dirty="0">
              <a:solidFill>
                <a:schemeClr val="tx1">
                  <a:lumMod val="85000"/>
                  <a:lumOff val="15000"/>
                </a:schemeClr>
              </a:solidFill>
              <a:latin typeface="IvyPresto Display SemiBold" panose="020B0404020101010102"/>
            </a:endParaRPr>
          </a:p>
        </p:txBody>
      </p:sp>
      <p:sp>
        <p:nvSpPr>
          <p:cNvPr id="3" name="Content Placeholder 2">
            <a:extLst>
              <a:ext uri="{FF2B5EF4-FFF2-40B4-BE49-F238E27FC236}">
                <a16:creationId xmlns:a16="http://schemas.microsoft.com/office/drawing/2014/main" id="{D7760CB9-BA6D-4421-AB30-03C2ED311961}"/>
              </a:ext>
            </a:extLst>
          </p:cNvPr>
          <p:cNvSpPr>
            <a:spLocks noGrp="1"/>
          </p:cNvSpPr>
          <p:nvPr>
            <p:ph idx="1"/>
          </p:nvPr>
        </p:nvSpPr>
        <p:spPr>
          <a:xfrm>
            <a:off x="387867" y="2071171"/>
            <a:ext cx="11414969" cy="4092422"/>
          </a:xfrm>
        </p:spPr>
        <p:txBody>
          <a:bodyPr anchor="t">
            <a:noAutofit/>
          </a:bodyPr>
          <a:lstStyle/>
          <a:p>
            <a:pPr marL="0" indent="0">
              <a:lnSpc>
                <a:spcPct val="100000"/>
              </a:lnSpc>
              <a:spcBef>
                <a:spcPts val="0"/>
              </a:spcBef>
              <a:buNone/>
            </a:pPr>
            <a:r>
              <a:rPr lang="en-US" sz="2100" dirty="0">
                <a:latin typeface="IvyPresto Text" panose="020B0404020101010102"/>
              </a:rPr>
              <a:t>The expectations that we co-created at the beginning of the program are an example of setting boundaries. We had a certain number of expectations that we required in our work as trainers, and then we invited everyone to collaborate to ensure that everyone’s boundaries were being met.</a:t>
            </a:r>
          </a:p>
          <a:p>
            <a:pPr marL="0" indent="0">
              <a:lnSpc>
                <a:spcPct val="100000"/>
              </a:lnSpc>
              <a:spcBef>
                <a:spcPts val="0"/>
              </a:spcBef>
              <a:buNone/>
            </a:pPr>
            <a:endParaRPr lang="en-US" sz="2100" dirty="0">
              <a:latin typeface="IvyPresto Text" panose="020B0404020101010102"/>
            </a:endParaRPr>
          </a:p>
          <a:p>
            <a:pPr marL="0" indent="0">
              <a:lnSpc>
                <a:spcPct val="100000"/>
              </a:lnSpc>
              <a:spcBef>
                <a:spcPts val="0"/>
              </a:spcBef>
              <a:buNone/>
            </a:pPr>
            <a:r>
              <a:rPr lang="en-US" sz="2100" dirty="0">
                <a:latin typeface="IvyPresto Text" panose="020B0404020101010102"/>
              </a:rPr>
              <a:t>This same practice can be recreated in your Peer Support relationship. Be upfront with your boundaries (which can be worded as expectations/limits/guidelines) and ask your Peer if there is anything else that they want to add to ensure that your Peer Support relationship is attending to everyone’s needs. </a:t>
            </a:r>
          </a:p>
        </p:txBody>
      </p:sp>
      <p:sp>
        <p:nvSpPr>
          <p:cNvPr id="4" name="Slide Number Placeholder 3">
            <a:extLst>
              <a:ext uri="{FF2B5EF4-FFF2-40B4-BE49-F238E27FC236}">
                <a16:creationId xmlns:a16="http://schemas.microsoft.com/office/drawing/2014/main" id="{FA7FD448-6F8E-49F5-8884-ED5EA7EB7D17}"/>
              </a:ext>
            </a:extLst>
          </p:cNvPr>
          <p:cNvSpPr>
            <a:spLocks noGrp="1"/>
          </p:cNvSpPr>
          <p:nvPr>
            <p:ph type="sldNum" sz="quarter" idx="12"/>
          </p:nvPr>
        </p:nvSpPr>
        <p:spPr/>
        <p:txBody>
          <a:bodyPr/>
          <a:lstStyle/>
          <a:p>
            <a:fld id="{4D92EB4B-722A-417A-874E-D077DFB80C4E}" type="slidenum">
              <a:rPr lang="en-CA" smtClean="0"/>
              <a:t>13</a:t>
            </a:fld>
            <a:endParaRPr lang="en-CA"/>
          </a:p>
        </p:txBody>
      </p:sp>
    </p:spTree>
    <p:extLst>
      <p:ext uri="{BB962C8B-B14F-4D97-AF65-F5344CB8AC3E}">
        <p14:creationId xmlns:p14="http://schemas.microsoft.com/office/powerpoint/2010/main" val="4887035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0016B-9905-4EA1-BDC9-57094AAC948F}"/>
              </a:ext>
            </a:extLst>
          </p:cNvPr>
          <p:cNvSpPr>
            <a:spLocks noGrp="1"/>
          </p:cNvSpPr>
          <p:nvPr>
            <p:ph type="title"/>
          </p:nvPr>
        </p:nvSpPr>
        <p:spPr>
          <a:xfrm>
            <a:off x="396607" y="548640"/>
            <a:ext cx="11406229" cy="1188720"/>
          </a:xfrm>
        </p:spPr>
        <p:txBody>
          <a:bodyPr>
            <a:normAutofit/>
          </a:bodyPr>
          <a:lstStyle/>
          <a:p>
            <a:r>
              <a:rPr lang="en-US" b="1" dirty="0">
                <a:solidFill>
                  <a:schemeClr val="tx1">
                    <a:lumMod val="85000"/>
                    <a:lumOff val="15000"/>
                  </a:schemeClr>
                </a:solidFill>
                <a:latin typeface="IvyPresto Display SemiBold" panose="020B0404020101010102"/>
              </a:rPr>
              <a:t>GROUP DISCUSSION</a:t>
            </a:r>
            <a:endParaRPr lang="en-CA" b="1" dirty="0">
              <a:solidFill>
                <a:schemeClr val="tx1">
                  <a:lumMod val="85000"/>
                  <a:lumOff val="15000"/>
                </a:schemeClr>
              </a:solidFill>
              <a:latin typeface="IvyPresto Display SemiBold" panose="020B0404020101010102"/>
            </a:endParaRPr>
          </a:p>
        </p:txBody>
      </p:sp>
      <p:sp>
        <p:nvSpPr>
          <p:cNvPr id="3" name="Content Placeholder 2">
            <a:extLst>
              <a:ext uri="{FF2B5EF4-FFF2-40B4-BE49-F238E27FC236}">
                <a16:creationId xmlns:a16="http://schemas.microsoft.com/office/drawing/2014/main" id="{D7760CB9-BA6D-4421-AB30-03C2ED311961}"/>
              </a:ext>
            </a:extLst>
          </p:cNvPr>
          <p:cNvSpPr>
            <a:spLocks noGrp="1"/>
          </p:cNvSpPr>
          <p:nvPr>
            <p:ph idx="1"/>
          </p:nvPr>
        </p:nvSpPr>
        <p:spPr>
          <a:xfrm>
            <a:off x="396607" y="2082188"/>
            <a:ext cx="11406229" cy="4034735"/>
          </a:xfrm>
        </p:spPr>
        <p:txBody>
          <a:bodyPr anchor="t">
            <a:normAutofit/>
          </a:bodyPr>
          <a:lstStyle/>
          <a:p>
            <a:pPr marL="0" indent="0">
              <a:lnSpc>
                <a:spcPct val="120000"/>
              </a:lnSpc>
              <a:spcBef>
                <a:spcPts val="0"/>
              </a:spcBef>
              <a:buNone/>
            </a:pPr>
            <a:r>
              <a:rPr lang="en-US" sz="2200" b="1" dirty="0">
                <a:latin typeface="IvyPresto Text" panose="020B0404020101010102"/>
              </a:rPr>
              <a:t>Self Awareness: </a:t>
            </a:r>
            <a:r>
              <a:rPr lang="en-US" sz="2200" dirty="0">
                <a:latin typeface="IvyPresto Text" panose="020B0404020101010102"/>
              </a:rPr>
              <a:t>What happens/how do you feel when you don’t </a:t>
            </a:r>
            <a:r>
              <a:rPr lang="en-US" sz="2200" dirty="0" err="1">
                <a:latin typeface="IvyPresto Text" panose="020B0404020101010102"/>
              </a:rPr>
              <a:t>honour</a:t>
            </a:r>
            <a:r>
              <a:rPr lang="en-US" sz="2200" dirty="0">
                <a:latin typeface="IvyPresto Text" panose="020B0404020101010102"/>
              </a:rPr>
              <a:t> your boundaries? </a:t>
            </a:r>
            <a:endParaRPr lang="en-US" sz="2200" b="1" dirty="0">
              <a:latin typeface="IvyPresto Text" panose="020B0404020101010102"/>
            </a:endParaRPr>
          </a:p>
          <a:p>
            <a:pPr marL="0" indent="0">
              <a:lnSpc>
                <a:spcPct val="120000"/>
              </a:lnSpc>
              <a:spcBef>
                <a:spcPts val="0"/>
              </a:spcBef>
              <a:buNone/>
            </a:pPr>
            <a:endParaRPr lang="en-US" sz="2200" b="1" dirty="0">
              <a:latin typeface="IvyPresto Text" panose="020B0404020101010102"/>
            </a:endParaRPr>
          </a:p>
          <a:p>
            <a:pPr marL="0" indent="0">
              <a:lnSpc>
                <a:spcPct val="120000"/>
              </a:lnSpc>
              <a:spcBef>
                <a:spcPts val="0"/>
              </a:spcBef>
              <a:buNone/>
            </a:pPr>
            <a:r>
              <a:rPr lang="en-US" sz="2200" b="1" dirty="0">
                <a:latin typeface="IvyPresto Text" panose="020B0404020101010102"/>
              </a:rPr>
              <a:t>Examples: </a:t>
            </a:r>
          </a:p>
          <a:p>
            <a:pPr marL="342900" indent="-342900">
              <a:lnSpc>
                <a:spcPct val="120000"/>
              </a:lnSpc>
              <a:spcBef>
                <a:spcPts val="0"/>
              </a:spcBef>
              <a:buFont typeface="Arial" panose="020B0604020202020204" pitchFamily="34" charset="0"/>
              <a:buChar char="•"/>
            </a:pPr>
            <a:r>
              <a:rPr lang="en-US" sz="2200" dirty="0">
                <a:latin typeface="IvyPresto Text" panose="020B0404020101010102"/>
              </a:rPr>
              <a:t>Difficulty sleeping</a:t>
            </a:r>
          </a:p>
          <a:p>
            <a:pPr marL="342900" indent="-342900">
              <a:lnSpc>
                <a:spcPct val="120000"/>
              </a:lnSpc>
              <a:spcBef>
                <a:spcPts val="0"/>
              </a:spcBef>
              <a:buFont typeface="Arial" panose="020B0604020202020204" pitchFamily="34" charset="0"/>
              <a:buChar char="•"/>
            </a:pPr>
            <a:r>
              <a:rPr lang="en-US" sz="2200" dirty="0">
                <a:latin typeface="IvyPresto Text" panose="020B0404020101010102"/>
              </a:rPr>
              <a:t>Frustration/anger</a:t>
            </a:r>
          </a:p>
          <a:p>
            <a:pPr marL="342900" indent="-342900">
              <a:lnSpc>
                <a:spcPct val="120000"/>
              </a:lnSpc>
              <a:spcBef>
                <a:spcPts val="0"/>
              </a:spcBef>
              <a:buFont typeface="Arial" panose="020B0604020202020204" pitchFamily="34" charset="0"/>
              <a:buChar char="•"/>
            </a:pPr>
            <a:r>
              <a:rPr lang="en-US" sz="2200" dirty="0">
                <a:latin typeface="IvyPresto Text" panose="020B0404020101010102"/>
              </a:rPr>
              <a:t>Tension in neck and shoulders</a:t>
            </a:r>
          </a:p>
          <a:p>
            <a:pPr marL="342900" indent="-342900">
              <a:lnSpc>
                <a:spcPct val="120000"/>
              </a:lnSpc>
              <a:spcBef>
                <a:spcPts val="0"/>
              </a:spcBef>
              <a:buFont typeface="Arial" panose="020B0604020202020204" pitchFamily="34" charset="0"/>
              <a:buChar char="•"/>
            </a:pPr>
            <a:r>
              <a:rPr lang="en-US" sz="2200" dirty="0">
                <a:latin typeface="IvyPresto Text" panose="020B0404020101010102"/>
              </a:rPr>
              <a:t>Stomachache </a:t>
            </a:r>
          </a:p>
          <a:p>
            <a:pPr marL="0" indent="0">
              <a:buNone/>
            </a:pPr>
            <a:endParaRPr lang="en-US" sz="3700" dirty="0">
              <a:latin typeface="+mj-lt"/>
            </a:endParaRPr>
          </a:p>
        </p:txBody>
      </p:sp>
      <p:sp>
        <p:nvSpPr>
          <p:cNvPr id="4" name="Slide Number Placeholder 3">
            <a:extLst>
              <a:ext uri="{FF2B5EF4-FFF2-40B4-BE49-F238E27FC236}">
                <a16:creationId xmlns:a16="http://schemas.microsoft.com/office/drawing/2014/main" id="{318F8A83-C09A-47EB-BDFF-9C3BBE8D8726}"/>
              </a:ext>
            </a:extLst>
          </p:cNvPr>
          <p:cNvSpPr>
            <a:spLocks noGrp="1"/>
          </p:cNvSpPr>
          <p:nvPr>
            <p:ph type="sldNum" sz="quarter" idx="12"/>
          </p:nvPr>
        </p:nvSpPr>
        <p:spPr/>
        <p:txBody>
          <a:bodyPr/>
          <a:lstStyle/>
          <a:p>
            <a:fld id="{4D92EB4B-722A-417A-874E-D077DFB80C4E}" type="slidenum">
              <a:rPr lang="en-CA" smtClean="0"/>
              <a:t>14</a:t>
            </a:fld>
            <a:endParaRPr lang="en-CA"/>
          </a:p>
        </p:txBody>
      </p:sp>
    </p:spTree>
    <p:extLst>
      <p:ext uri="{BB962C8B-B14F-4D97-AF65-F5344CB8AC3E}">
        <p14:creationId xmlns:p14="http://schemas.microsoft.com/office/powerpoint/2010/main" val="77045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0016B-9905-4EA1-BDC9-57094AAC948F}"/>
              </a:ext>
            </a:extLst>
          </p:cNvPr>
          <p:cNvSpPr>
            <a:spLocks noGrp="1"/>
          </p:cNvSpPr>
          <p:nvPr>
            <p:ph type="title"/>
          </p:nvPr>
        </p:nvSpPr>
        <p:spPr>
          <a:xfrm>
            <a:off x="385590" y="548640"/>
            <a:ext cx="11417246" cy="1188720"/>
          </a:xfrm>
        </p:spPr>
        <p:txBody>
          <a:bodyPr>
            <a:normAutofit/>
          </a:bodyPr>
          <a:lstStyle/>
          <a:p>
            <a:r>
              <a:rPr lang="en-US" b="1" dirty="0">
                <a:solidFill>
                  <a:schemeClr val="tx1">
                    <a:lumMod val="85000"/>
                    <a:lumOff val="15000"/>
                  </a:schemeClr>
                </a:solidFill>
                <a:latin typeface="IvyPresto Display SemiBold" panose="020B0404020101010102"/>
              </a:rPr>
              <a:t>Things to Remember When Establishing Boundaries </a:t>
            </a:r>
            <a:endParaRPr lang="en-CA" b="1" dirty="0">
              <a:solidFill>
                <a:schemeClr val="tx1">
                  <a:lumMod val="85000"/>
                  <a:lumOff val="15000"/>
                </a:schemeClr>
              </a:solidFill>
              <a:latin typeface="IvyPresto Display SemiBold" panose="020B0404020101010102"/>
            </a:endParaRPr>
          </a:p>
        </p:txBody>
      </p:sp>
      <p:sp>
        <p:nvSpPr>
          <p:cNvPr id="3" name="Content Placeholder 2">
            <a:extLst>
              <a:ext uri="{FF2B5EF4-FFF2-40B4-BE49-F238E27FC236}">
                <a16:creationId xmlns:a16="http://schemas.microsoft.com/office/drawing/2014/main" id="{D7760CB9-BA6D-4421-AB30-03C2ED311961}"/>
              </a:ext>
            </a:extLst>
          </p:cNvPr>
          <p:cNvSpPr>
            <a:spLocks noGrp="1"/>
          </p:cNvSpPr>
          <p:nvPr>
            <p:ph idx="1"/>
          </p:nvPr>
        </p:nvSpPr>
        <p:spPr>
          <a:xfrm>
            <a:off x="385590" y="2080337"/>
            <a:ext cx="11417245" cy="3685156"/>
          </a:xfrm>
        </p:spPr>
        <p:txBody>
          <a:bodyPr anchor="t">
            <a:noAutofit/>
          </a:bodyPr>
          <a:lstStyle/>
          <a:p>
            <a:pPr marL="457200" marR="0" lvl="0" indent="-457200">
              <a:lnSpc>
                <a:spcPct val="120000"/>
              </a:lnSpc>
              <a:spcBef>
                <a:spcPts val="0"/>
              </a:spcBef>
              <a:spcAft>
                <a:spcPts val="1200"/>
              </a:spcAft>
              <a:buAutoNum type="arabicPeriod"/>
            </a:pPr>
            <a:r>
              <a:rPr lang="en-US" sz="2000" dirty="0">
                <a:latin typeface="IvyPresto Text" panose="020B0404020101010102"/>
                <a:ea typeface="Yu Mincho"/>
                <a:cs typeface="Arial" panose="020B0604020202020204" pitchFamily="34" charset="0"/>
              </a:rPr>
              <a:t>Identify your boundaries before entering a Peer relationship. This can be written down or communicated with a superior. </a:t>
            </a:r>
          </a:p>
          <a:p>
            <a:pPr marL="457200" marR="0" lvl="0" indent="-457200">
              <a:lnSpc>
                <a:spcPct val="120000"/>
              </a:lnSpc>
              <a:spcBef>
                <a:spcPts val="0"/>
              </a:spcBef>
              <a:spcAft>
                <a:spcPts val="1200"/>
              </a:spcAft>
              <a:buAutoNum type="arabicPeriod"/>
            </a:pPr>
            <a:r>
              <a:rPr lang="en-US" sz="2000" dirty="0">
                <a:latin typeface="IvyPresto Text" panose="020B0404020101010102"/>
                <a:ea typeface="Yu Mincho"/>
                <a:cs typeface="Arial" panose="020B0604020202020204" pitchFamily="34" charset="0"/>
              </a:rPr>
              <a:t>Take care of yourself. Self-care is an important part of Peer Support. </a:t>
            </a:r>
          </a:p>
          <a:p>
            <a:pPr marL="457200" marR="0" lvl="0" indent="-457200">
              <a:lnSpc>
                <a:spcPct val="120000"/>
              </a:lnSpc>
              <a:spcBef>
                <a:spcPts val="0"/>
              </a:spcBef>
              <a:spcAft>
                <a:spcPts val="1200"/>
              </a:spcAft>
              <a:buAutoNum type="arabicPeriod"/>
            </a:pPr>
            <a:r>
              <a:rPr lang="en-US" sz="2000" dirty="0">
                <a:latin typeface="IvyPresto Text" panose="020B0404020101010102"/>
                <a:ea typeface="Yu Mincho"/>
                <a:cs typeface="Arial" panose="020B0604020202020204" pitchFamily="34" charset="0"/>
              </a:rPr>
              <a:t>Be clear about your responsibilities and limitations: emotional, physical, financial, time length, et cetera</a:t>
            </a:r>
          </a:p>
          <a:p>
            <a:pPr marL="457200" marR="0" lvl="0" indent="-457200">
              <a:lnSpc>
                <a:spcPct val="120000"/>
              </a:lnSpc>
              <a:spcBef>
                <a:spcPts val="0"/>
              </a:spcBef>
              <a:spcAft>
                <a:spcPts val="1200"/>
              </a:spcAft>
              <a:buAutoNum type="arabicPeriod"/>
            </a:pPr>
            <a:r>
              <a:rPr lang="en-US" sz="2000" dirty="0">
                <a:latin typeface="IvyPresto Text" panose="020B0404020101010102"/>
                <a:ea typeface="Yu Mincho"/>
                <a:cs typeface="Arial" panose="020B0604020202020204" pitchFamily="34" charset="0"/>
              </a:rPr>
              <a:t>Boundaries are mutually beneficial. Both the Peer and the Peer Supporter have boundaries that need to be respected.</a:t>
            </a:r>
          </a:p>
        </p:txBody>
      </p:sp>
      <p:sp>
        <p:nvSpPr>
          <p:cNvPr id="4" name="Slide Number Placeholder 3">
            <a:extLst>
              <a:ext uri="{FF2B5EF4-FFF2-40B4-BE49-F238E27FC236}">
                <a16:creationId xmlns:a16="http://schemas.microsoft.com/office/drawing/2014/main" id="{FADBC0E6-3E62-4DBF-96E4-E1FE4595FDE9}"/>
              </a:ext>
            </a:extLst>
          </p:cNvPr>
          <p:cNvSpPr>
            <a:spLocks noGrp="1"/>
          </p:cNvSpPr>
          <p:nvPr>
            <p:ph type="sldNum" sz="quarter" idx="12"/>
          </p:nvPr>
        </p:nvSpPr>
        <p:spPr/>
        <p:txBody>
          <a:bodyPr/>
          <a:lstStyle/>
          <a:p>
            <a:fld id="{4D92EB4B-722A-417A-874E-D077DFB80C4E}" type="slidenum">
              <a:rPr lang="en-CA" smtClean="0"/>
              <a:t>15</a:t>
            </a:fld>
            <a:endParaRPr lang="en-CA"/>
          </a:p>
        </p:txBody>
      </p:sp>
    </p:spTree>
    <p:extLst>
      <p:ext uri="{BB962C8B-B14F-4D97-AF65-F5344CB8AC3E}">
        <p14:creationId xmlns:p14="http://schemas.microsoft.com/office/powerpoint/2010/main" val="15755237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0016B-9905-4EA1-BDC9-57094AAC948F}"/>
              </a:ext>
            </a:extLst>
          </p:cNvPr>
          <p:cNvSpPr>
            <a:spLocks noGrp="1"/>
          </p:cNvSpPr>
          <p:nvPr>
            <p:ph type="title"/>
          </p:nvPr>
        </p:nvSpPr>
        <p:spPr>
          <a:xfrm>
            <a:off x="407624" y="548640"/>
            <a:ext cx="10646044" cy="1188720"/>
          </a:xfrm>
        </p:spPr>
        <p:txBody>
          <a:bodyPr>
            <a:normAutofit/>
          </a:bodyPr>
          <a:lstStyle/>
          <a:p>
            <a:r>
              <a:rPr lang="en-US" b="1" dirty="0">
                <a:solidFill>
                  <a:schemeClr val="tx1">
                    <a:lumMod val="85000"/>
                    <a:lumOff val="15000"/>
                  </a:schemeClr>
                </a:solidFill>
                <a:latin typeface="IvyPresto Display SemiBold" panose="020B0404020101010102"/>
              </a:rPr>
              <a:t>SCENARIO </a:t>
            </a:r>
            <a:endParaRPr lang="en-CA" b="1" dirty="0">
              <a:solidFill>
                <a:schemeClr val="tx1">
                  <a:lumMod val="85000"/>
                  <a:lumOff val="15000"/>
                </a:schemeClr>
              </a:solidFill>
              <a:latin typeface="IvyPresto Display SemiBold" panose="020B0404020101010102"/>
            </a:endParaRPr>
          </a:p>
        </p:txBody>
      </p:sp>
      <p:sp>
        <p:nvSpPr>
          <p:cNvPr id="3" name="Content Placeholder 2">
            <a:extLst>
              <a:ext uri="{FF2B5EF4-FFF2-40B4-BE49-F238E27FC236}">
                <a16:creationId xmlns:a16="http://schemas.microsoft.com/office/drawing/2014/main" id="{D7760CB9-BA6D-4421-AB30-03C2ED311961}"/>
              </a:ext>
            </a:extLst>
          </p:cNvPr>
          <p:cNvSpPr>
            <a:spLocks noGrp="1"/>
          </p:cNvSpPr>
          <p:nvPr>
            <p:ph idx="1"/>
          </p:nvPr>
        </p:nvSpPr>
        <p:spPr>
          <a:xfrm>
            <a:off x="389163" y="2005070"/>
            <a:ext cx="11413673" cy="3933022"/>
          </a:xfrm>
        </p:spPr>
        <p:txBody>
          <a:bodyPr anchor="t">
            <a:normAutofit/>
          </a:bodyPr>
          <a:lstStyle/>
          <a:p>
            <a:pPr marL="0" indent="0">
              <a:lnSpc>
                <a:spcPct val="120000"/>
              </a:lnSpc>
              <a:spcBef>
                <a:spcPts val="0"/>
              </a:spcBef>
              <a:spcAft>
                <a:spcPts val="1200"/>
              </a:spcAft>
              <a:buNone/>
            </a:pPr>
            <a:r>
              <a:rPr lang="en-CA" sz="2000" dirty="0">
                <a:latin typeface="IvyPresto Text" panose="020B0404020101010102"/>
                <a:ea typeface="Calibri"/>
                <a:cs typeface="Times New Roman"/>
              </a:rPr>
              <a:t>You have been receiving calls from Ann, a peer that you have been assigned to support, at 3 am for the past week. What do you do?</a:t>
            </a:r>
          </a:p>
          <a:p>
            <a:pPr marL="457200" lvl="0" indent="-457200">
              <a:lnSpc>
                <a:spcPct val="120000"/>
              </a:lnSpc>
              <a:spcBef>
                <a:spcPts val="0"/>
              </a:spcBef>
              <a:spcAft>
                <a:spcPts val="1200"/>
              </a:spcAft>
              <a:buFont typeface="+mj-lt"/>
              <a:buAutoNum type="alphaLcParenR"/>
            </a:pPr>
            <a:r>
              <a:rPr lang="en-CA" sz="2000" dirty="0">
                <a:latin typeface="IvyPresto Text" panose="020B0404020101010102"/>
                <a:ea typeface="Calibri"/>
                <a:cs typeface="Times New Roman"/>
              </a:rPr>
              <a:t> Take the calls from Ann in case she is in crisis.</a:t>
            </a:r>
          </a:p>
          <a:p>
            <a:pPr marL="457200" lvl="0" indent="-457200">
              <a:lnSpc>
                <a:spcPct val="120000"/>
              </a:lnSpc>
              <a:spcBef>
                <a:spcPts val="0"/>
              </a:spcBef>
              <a:spcAft>
                <a:spcPts val="1200"/>
              </a:spcAft>
              <a:buFont typeface="+mj-lt"/>
              <a:buAutoNum type="alphaLcParenR"/>
            </a:pPr>
            <a:r>
              <a:rPr lang="en-CA" sz="2000" dirty="0">
                <a:latin typeface="IvyPresto Text" panose="020B0404020101010102"/>
                <a:ea typeface="Calibri"/>
                <a:cs typeface="Times New Roman"/>
              </a:rPr>
              <a:t> Ignore the calls and hope Ann will stop calling. </a:t>
            </a:r>
          </a:p>
          <a:p>
            <a:pPr marL="457200" lvl="0" indent="-457200">
              <a:lnSpc>
                <a:spcPct val="120000"/>
              </a:lnSpc>
              <a:spcBef>
                <a:spcPts val="0"/>
              </a:spcBef>
              <a:spcAft>
                <a:spcPts val="1200"/>
              </a:spcAft>
              <a:buFont typeface="+mj-lt"/>
              <a:buAutoNum type="alphaLcParenR"/>
            </a:pPr>
            <a:r>
              <a:rPr lang="en-CA" sz="2000" dirty="0">
                <a:latin typeface="IvyPresto Text" panose="020B0404020101010102"/>
                <a:ea typeface="Calibri"/>
                <a:cs typeface="Times New Roman"/>
              </a:rPr>
              <a:t> Talk to Ann about your work hours and when it is an appropriate time to call. </a:t>
            </a:r>
          </a:p>
          <a:p>
            <a:pPr marL="457200" lvl="0" indent="-457200">
              <a:lnSpc>
                <a:spcPct val="120000"/>
              </a:lnSpc>
              <a:spcBef>
                <a:spcPts val="0"/>
              </a:spcBef>
              <a:spcAft>
                <a:spcPts val="1200"/>
              </a:spcAft>
              <a:buFont typeface="+mj-lt"/>
              <a:buAutoNum type="alphaLcParenR"/>
            </a:pPr>
            <a:r>
              <a:rPr lang="en-CA" sz="2000" dirty="0">
                <a:latin typeface="IvyPresto Text" panose="020B0404020101010102"/>
                <a:ea typeface="Calibri"/>
                <a:cs typeface="Times New Roman"/>
              </a:rPr>
              <a:t> Express your anger to Ann about her phone calls.</a:t>
            </a:r>
          </a:p>
          <a:p>
            <a:pPr marL="0" lvl="0" indent="0">
              <a:lnSpc>
                <a:spcPct val="120000"/>
              </a:lnSpc>
              <a:spcBef>
                <a:spcPts val="0"/>
              </a:spcBef>
              <a:buNone/>
            </a:pPr>
            <a:endParaRPr lang="en-CA" sz="2000" b="1" dirty="0">
              <a:latin typeface="IvyPresto Text" panose="020B0404020101010102"/>
              <a:ea typeface="Calibri"/>
              <a:cs typeface="Times New Roman"/>
            </a:endParaRPr>
          </a:p>
          <a:p>
            <a:pPr marL="0" lvl="0" indent="0">
              <a:lnSpc>
                <a:spcPct val="120000"/>
              </a:lnSpc>
              <a:spcBef>
                <a:spcPts val="0"/>
              </a:spcBef>
              <a:buNone/>
            </a:pPr>
            <a:r>
              <a:rPr lang="en-CA" sz="2000" b="1" dirty="0">
                <a:latin typeface="IvyPresto Text" panose="020B0404020101010102"/>
                <a:ea typeface="Calibri"/>
                <a:cs typeface="Times New Roman"/>
              </a:rPr>
              <a:t>What if you have already talked to Ann about these phone calls beforehand? </a:t>
            </a:r>
          </a:p>
          <a:p>
            <a:endParaRPr lang="en-CA" sz="3600" dirty="0">
              <a:latin typeface="+mj-lt"/>
            </a:endParaRPr>
          </a:p>
          <a:p>
            <a:pPr marL="0" indent="0">
              <a:buNone/>
            </a:pPr>
            <a:endParaRPr lang="en-US" sz="3200" dirty="0">
              <a:latin typeface="+mj-lt"/>
            </a:endParaRPr>
          </a:p>
        </p:txBody>
      </p:sp>
      <p:sp>
        <p:nvSpPr>
          <p:cNvPr id="4" name="Slide Number Placeholder 3">
            <a:extLst>
              <a:ext uri="{FF2B5EF4-FFF2-40B4-BE49-F238E27FC236}">
                <a16:creationId xmlns:a16="http://schemas.microsoft.com/office/drawing/2014/main" id="{570D5278-86A9-47AF-878E-9624787129D7}"/>
              </a:ext>
            </a:extLst>
          </p:cNvPr>
          <p:cNvSpPr>
            <a:spLocks noGrp="1"/>
          </p:cNvSpPr>
          <p:nvPr>
            <p:ph type="sldNum" sz="quarter" idx="12"/>
          </p:nvPr>
        </p:nvSpPr>
        <p:spPr/>
        <p:txBody>
          <a:bodyPr/>
          <a:lstStyle/>
          <a:p>
            <a:fld id="{4D92EB4B-722A-417A-874E-D077DFB80C4E}" type="slidenum">
              <a:rPr lang="en-CA" smtClean="0"/>
              <a:t>16</a:t>
            </a:fld>
            <a:endParaRPr lang="en-CA"/>
          </a:p>
        </p:txBody>
      </p:sp>
    </p:spTree>
    <p:extLst>
      <p:ext uri="{BB962C8B-B14F-4D97-AF65-F5344CB8AC3E}">
        <p14:creationId xmlns:p14="http://schemas.microsoft.com/office/powerpoint/2010/main" val="1814801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0016B-9905-4EA1-BDC9-57094AAC948F}"/>
              </a:ext>
            </a:extLst>
          </p:cNvPr>
          <p:cNvSpPr>
            <a:spLocks noGrp="1"/>
          </p:cNvSpPr>
          <p:nvPr>
            <p:ph type="title"/>
          </p:nvPr>
        </p:nvSpPr>
        <p:spPr>
          <a:xfrm>
            <a:off x="407624" y="548640"/>
            <a:ext cx="10646044" cy="1188720"/>
          </a:xfrm>
        </p:spPr>
        <p:txBody>
          <a:bodyPr>
            <a:normAutofit/>
          </a:bodyPr>
          <a:lstStyle/>
          <a:p>
            <a:r>
              <a:rPr lang="en-US" b="1" dirty="0">
                <a:solidFill>
                  <a:schemeClr val="tx1">
                    <a:lumMod val="85000"/>
                    <a:lumOff val="15000"/>
                  </a:schemeClr>
                </a:solidFill>
                <a:latin typeface="IvyPresto Display SemiBold" panose="020B0404020101010102"/>
              </a:rPr>
              <a:t>How to Respond to A Boundary Crossing</a:t>
            </a:r>
            <a:endParaRPr lang="en-CA" b="1" dirty="0">
              <a:solidFill>
                <a:schemeClr val="tx1">
                  <a:lumMod val="85000"/>
                  <a:lumOff val="15000"/>
                </a:schemeClr>
              </a:solidFill>
              <a:latin typeface="IvyPresto Display SemiBold" panose="020B0404020101010102"/>
            </a:endParaRPr>
          </a:p>
        </p:txBody>
      </p:sp>
      <p:sp>
        <p:nvSpPr>
          <p:cNvPr id="3" name="Content Placeholder 2">
            <a:extLst>
              <a:ext uri="{FF2B5EF4-FFF2-40B4-BE49-F238E27FC236}">
                <a16:creationId xmlns:a16="http://schemas.microsoft.com/office/drawing/2014/main" id="{D7760CB9-BA6D-4421-AB30-03C2ED311961}"/>
              </a:ext>
            </a:extLst>
          </p:cNvPr>
          <p:cNvSpPr>
            <a:spLocks noGrp="1"/>
          </p:cNvSpPr>
          <p:nvPr>
            <p:ph idx="1"/>
          </p:nvPr>
        </p:nvSpPr>
        <p:spPr>
          <a:xfrm>
            <a:off x="407623" y="2038120"/>
            <a:ext cx="11395213" cy="4629291"/>
          </a:xfrm>
        </p:spPr>
        <p:txBody>
          <a:bodyPr anchor="t">
            <a:normAutofit/>
          </a:bodyPr>
          <a:lstStyle/>
          <a:p>
            <a:pPr>
              <a:lnSpc>
                <a:spcPct val="100000"/>
              </a:lnSpc>
              <a:spcBef>
                <a:spcPts val="0"/>
              </a:spcBef>
            </a:pPr>
            <a:r>
              <a:rPr lang="en-US" sz="2000" dirty="0">
                <a:latin typeface="IvyPresto Text" panose="020B0404020101010102"/>
              </a:rPr>
              <a:t>Discuss the significance of boundaries.</a:t>
            </a:r>
          </a:p>
          <a:p>
            <a:pPr>
              <a:lnSpc>
                <a:spcPct val="100000"/>
              </a:lnSpc>
              <a:spcBef>
                <a:spcPts val="0"/>
              </a:spcBef>
            </a:pPr>
            <a:endParaRPr lang="en-US" sz="2000" dirty="0">
              <a:latin typeface="IvyPresto Text" panose="020B0404020101010102"/>
            </a:endParaRPr>
          </a:p>
          <a:p>
            <a:pPr>
              <a:lnSpc>
                <a:spcPct val="100000"/>
              </a:lnSpc>
              <a:spcBef>
                <a:spcPts val="0"/>
              </a:spcBef>
            </a:pPr>
            <a:r>
              <a:rPr lang="en-US" sz="2000" dirty="0">
                <a:latin typeface="IvyPresto Text" panose="020B0404020101010102"/>
              </a:rPr>
              <a:t>Reiterate your own boundaries and ask your Peer to share their own</a:t>
            </a:r>
          </a:p>
          <a:p>
            <a:pPr>
              <a:lnSpc>
                <a:spcPct val="100000"/>
              </a:lnSpc>
              <a:spcBef>
                <a:spcPts val="0"/>
              </a:spcBef>
            </a:pPr>
            <a:endParaRPr lang="en-US" sz="2000" dirty="0">
              <a:latin typeface="IvyPresto Text" panose="020B0404020101010102"/>
            </a:endParaRPr>
          </a:p>
          <a:p>
            <a:pPr>
              <a:lnSpc>
                <a:spcPct val="100000"/>
              </a:lnSpc>
              <a:spcBef>
                <a:spcPts val="0"/>
              </a:spcBef>
            </a:pPr>
            <a:r>
              <a:rPr lang="en-US" sz="2000" dirty="0">
                <a:latin typeface="IvyPresto Text" panose="020B0404020101010102"/>
              </a:rPr>
              <a:t>Ask your Peer about their motivation behind the boundary crossing. Perhaps, there is some form of support that they are missing. </a:t>
            </a:r>
          </a:p>
          <a:p>
            <a:pPr>
              <a:lnSpc>
                <a:spcPct val="100000"/>
              </a:lnSpc>
              <a:spcBef>
                <a:spcPts val="0"/>
              </a:spcBef>
            </a:pPr>
            <a:endParaRPr lang="en-US" sz="2000" dirty="0">
              <a:latin typeface="IvyPresto Text" panose="020B0404020101010102"/>
            </a:endParaRPr>
          </a:p>
          <a:p>
            <a:pPr>
              <a:lnSpc>
                <a:spcPct val="100000"/>
              </a:lnSpc>
              <a:spcBef>
                <a:spcPts val="0"/>
              </a:spcBef>
            </a:pPr>
            <a:r>
              <a:rPr lang="en-US" sz="2000" dirty="0">
                <a:latin typeface="IvyPresto Text" panose="020B0404020101010102"/>
              </a:rPr>
              <a:t>Offer alternative sources of support, such as 24-hour services and warm lines. </a:t>
            </a:r>
          </a:p>
          <a:p>
            <a:pPr>
              <a:lnSpc>
                <a:spcPct val="100000"/>
              </a:lnSpc>
              <a:spcBef>
                <a:spcPts val="0"/>
              </a:spcBef>
            </a:pPr>
            <a:endParaRPr lang="en-US" sz="2000" dirty="0">
              <a:latin typeface="IvyPresto Text" panose="020B0404020101010102"/>
            </a:endParaRPr>
          </a:p>
          <a:p>
            <a:pPr>
              <a:lnSpc>
                <a:spcPct val="100000"/>
              </a:lnSpc>
              <a:spcBef>
                <a:spcPts val="0"/>
              </a:spcBef>
            </a:pPr>
            <a:r>
              <a:rPr lang="en-US" sz="2000" dirty="0">
                <a:latin typeface="IvyPresto Text" panose="020B0404020101010102"/>
              </a:rPr>
              <a:t>If the discussion reaches a stalemate, suggest a break during which you can both reflect on the situation before coming back together for further discussion. </a:t>
            </a:r>
          </a:p>
          <a:p>
            <a:pPr marL="0" indent="0">
              <a:buNone/>
            </a:pPr>
            <a:br>
              <a:rPr lang="en-CA" sz="3200" dirty="0">
                <a:ea typeface="Calibri"/>
                <a:cs typeface="Times New Roman"/>
              </a:rPr>
            </a:br>
            <a:endParaRPr lang="en-US" sz="3200" dirty="0"/>
          </a:p>
        </p:txBody>
      </p:sp>
      <p:sp>
        <p:nvSpPr>
          <p:cNvPr id="4" name="Slide Number Placeholder 3">
            <a:extLst>
              <a:ext uri="{FF2B5EF4-FFF2-40B4-BE49-F238E27FC236}">
                <a16:creationId xmlns:a16="http://schemas.microsoft.com/office/drawing/2014/main" id="{59C31786-C5FB-44A7-9875-FC65B1340B4C}"/>
              </a:ext>
            </a:extLst>
          </p:cNvPr>
          <p:cNvSpPr>
            <a:spLocks noGrp="1"/>
          </p:cNvSpPr>
          <p:nvPr>
            <p:ph type="sldNum" sz="quarter" idx="12"/>
          </p:nvPr>
        </p:nvSpPr>
        <p:spPr/>
        <p:txBody>
          <a:bodyPr/>
          <a:lstStyle/>
          <a:p>
            <a:fld id="{4D92EB4B-722A-417A-874E-D077DFB80C4E}" type="slidenum">
              <a:rPr lang="en-CA" smtClean="0"/>
              <a:t>17</a:t>
            </a:fld>
            <a:endParaRPr lang="en-CA"/>
          </a:p>
        </p:txBody>
      </p:sp>
    </p:spTree>
    <p:extLst>
      <p:ext uri="{BB962C8B-B14F-4D97-AF65-F5344CB8AC3E}">
        <p14:creationId xmlns:p14="http://schemas.microsoft.com/office/powerpoint/2010/main" val="16730078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0016B-9905-4EA1-BDC9-57094AAC948F}"/>
              </a:ext>
            </a:extLst>
          </p:cNvPr>
          <p:cNvSpPr>
            <a:spLocks noGrp="1"/>
          </p:cNvSpPr>
          <p:nvPr>
            <p:ph type="title"/>
          </p:nvPr>
        </p:nvSpPr>
        <p:spPr>
          <a:xfrm>
            <a:off x="453328" y="548640"/>
            <a:ext cx="10600340" cy="1188720"/>
          </a:xfrm>
        </p:spPr>
        <p:txBody>
          <a:bodyPr>
            <a:normAutofit/>
          </a:bodyPr>
          <a:lstStyle/>
          <a:p>
            <a:r>
              <a:rPr lang="en-US" dirty="0">
                <a:solidFill>
                  <a:schemeClr val="tx1">
                    <a:lumMod val="85000"/>
                    <a:lumOff val="15000"/>
                  </a:schemeClr>
                </a:solidFill>
                <a:latin typeface="IvyPresto Display SemiBold" panose="020B0404020101010102"/>
              </a:rPr>
              <a:t>SCENARIO </a:t>
            </a:r>
            <a:endParaRPr lang="en-CA" dirty="0">
              <a:solidFill>
                <a:schemeClr val="tx1">
                  <a:lumMod val="85000"/>
                  <a:lumOff val="15000"/>
                </a:schemeClr>
              </a:solidFill>
              <a:latin typeface="IvyPresto Display SemiBold" panose="020B0404020101010102"/>
            </a:endParaRPr>
          </a:p>
        </p:txBody>
      </p:sp>
      <p:sp>
        <p:nvSpPr>
          <p:cNvPr id="3" name="Content Placeholder 2">
            <a:extLst>
              <a:ext uri="{FF2B5EF4-FFF2-40B4-BE49-F238E27FC236}">
                <a16:creationId xmlns:a16="http://schemas.microsoft.com/office/drawing/2014/main" id="{D7760CB9-BA6D-4421-AB30-03C2ED311961}"/>
              </a:ext>
            </a:extLst>
          </p:cNvPr>
          <p:cNvSpPr>
            <a:spLocks noGrp="1"/>
          </p:cNvSpPr>
          <p:nvPr>
            <p:ph idx="1"/>
          </p:nvPr>
        </p:nvSpPr>
        <p:spPr>
          <a:xfrm>
            <a:off x="453328" y="2049136"/>
            <a:ext cx="11349508" cy="3964987"/>
          </a:xfrm>
        </p:spPr>
        <p:txBody>
          <a:bodyPr anchor="t">
            <a:normAutofit/>
          </a:bodyPr>
          <a:lstStyle/>
          <a:p>
            <a:pPr marL="0" indent="0">
              <a:lnSpc>
                <a:spcPct val="100000"/>
              </a:lnSpc>
              <a:spcBef>
                <a:spcPts val="0"/>
              </a:spcBef>
              <a:spcAft>
                <a:spcPts val="1200"/>
              </a:spcAft>
              <a:buNone/>
            </a:pPr>
            <a:r>
              <a:rPr lang="en-CA" sz="2000" dirty="0">
                <a:latin typeface="IvyPresto Text" panose="020B0404020101010102"/>
                <a:ea typeface="Calibri"/>
                <a:cs typeface="Times New Roman"/>
              </a:rPr>
              <a:t>You have worked with Sam for just a couple of months, and one of the things that bothers him is his social awkwardness.</a:t>
            </a:r>
          </a:p>
          <a:p>
            <a:pPr marL="0" indent="0">
              <a:lnSpc>
                <a:spcPct val="100000"/>
              </a:lnSpc>
              <a:spcBef>
                <a:spcPts val="0"/>
              </a:spcBef>
              <a:spcAft>
                <a:spcPts val="1200"/>
              </a:spcAft>
              <a:buNone/>
            </a:pPr>
            <a:r>
              <a:rPr lang="en-CA" sz="2000" dirty="0">
                <a:latin typeface="IvyPresto Text" panose="020B0404020101010102"/>
                <a:ea typeface="Calibri"/>
                <a:cs typeface="Times New Roman"/>
              </a:rPr>
              <a:t>He turns up at your meeting with a box of chocolates and thanks you for being his best friend.</a:t>
            </a:r>
          </a:p>
          <a:p>
            <a:pPr marL="0" indent="0">
              <a:lnSpc>
                <a:spcPct val="100000"/>
              </a:lnSpc>
              <a:spcBef>
                <a:spcPts val="0"/>
              </a:spcBef>
              <a:spcAft>
                <a:spcPts val="1200"/>
              </a:spcAft>
              <a:buNone/>
            </a:pPr>
            <a:r>
              <a:rPr lang="en-CA" sz="2000" dirty="0">
                <a:latin typeface="IvyPresto Text" panose="020B0404020101010102"/>
                <a:ea typeface="Calibri"/>
                <a:cs typeface="Times New Roman"/>
              </a:rPr>
              <a:t>It’s against program policy to accept gifts from clients.</a:t>
            </a:r>
          </a:p>
          <a:p>
            <a:pPr marL="0" indent="0">
              <a:lnSpc>
                <a:spcPct val="120000"/>
              </a:lnSpc>
              <a:spcBef>
                <a:spcPts val="0"/>
              </a:spcBef>
              <a:buNone/>
            </a:pPr>
            <a:br>
              <a:rPr lang="en-CA" sz="2000" dirty="0">
                <a:latin typeface="IvyPresto Text" panose="020B0404020101010102"/>
                <a:ea typeface="Calibri"/>
                <a:cs typeface="Times New Roman"/>
              </a:rPr>
            </a:br>
            <a:r>
              <a:rPr lang="en-CA" sz="2000" b="1" dirty="0">
                <a:latin typeface="IvyPresto Text" panose="020B0404020101010102"/>
                <a:ea typeface="Calibri"/>
                <a:cs typeface="Times New Roman"/>
              </a:rPr>
              <a:t>What do you think or feel?</a:t>
            </a:r>
          </a:p>
          <a:p>
            <a:pPr marL="0" indent="0">
              <a:lnSpc>
                <a:spcPct val="120000"/>
              </a:lnSpc>
              <a:spcBef>
                <a:spcPts val="0"/>
              </a:spcBef>
              <a:buNone/>
            </a:pPr>
            <a:r>
              <a:rPr lang="en-CA" sz="2000" b="1" dirty="0">
                <a:latin typeface="IvyPresto Text" panose="020B0404020101010102"/>
                <a:ea typeface="Calibri"/>
                <a:cs typeface="Times New Roman"/>
              </a:rPr>
              <a:t>What do you do or say?</a:t>
            </a:r>
            <a:br>
              <a:rPr lang="en-CA" sz="3200" dirty="0">
                <a:ea typeface="Calibri"/>
                <a:cs typeface="Times New Roman"/>
              </a:rPr>
            </a:br>
            <a:endParaRPr lang="en-US" sz="3200" dirty="0"/>
          </a:p>
        </p:txBody>
      </p:sp>
      <p:sp>
        <p:nvSpPr>
          <p:cNvPr id="4" name="Slide Number Placeholder 3">
            <a:extLst>
              <a:ext uri="{FF2B5EF4-FFF2-40B4-BE49-F238E27FC236}">
                <a16:creationId xmlns:a16="http://schemas.microsoft.com/office/drawing/2014/main" id="{A1C914F0-3D44-4723-8970-76B0271C975D}"/>
              </a:ext>
            </a:extLst>
          </p:cNvPr>
          <p:cNvSpPr>
            <a:spLocks noGrp="1"/>
          </p:cNvSpPr>
          <p:nvPr>
            <p:ph type="sldNum" sz="quarter" idx="12"/>
          </p:nvPr>
        </p:nvSpPr>
        <p:spPr/>
        <p:txBody>
          <a:bodyPr/>
          <a:lstStyle/>
          <a:p>
            <a:fld id="{4D92EB4B-722A-417A-874E-D077DFB80C4E}" type="slidenum">
              <a:rPr lang="en-CA" smtClean="0"/>
              <a:t>18</a:t>
            </a:fld>
            <a:endParaRPr lang="en-CA"/>
          </a:p>
        </p:txBody>
      </p:sp>
    </p:spTree>
    <p:extLst>
      <p:ext uri="{BB962C8B-B14F-4D97-AF65-F5344CB8AC3E}">
        <p14:creationId xmlns:p14="http://schemas.microsoft.com/office/powerpoint/2010/main" val="20753877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B0B87FC-BDB3-42EF-A654-31AB6ED960FA}"/>
              </a:ext>
            </a:extLst>
          </p:cNvPr>
          <p:cNvSpPr>
            <a:spLocks noGrp="1"/>
          </p:cNvSpPr>
          <p:nvPr>
            <p:ph idx="1"/>
          </p:nvPr>
        </p:nvSpPr>
        <p:spPr>
          <a:xfrm>
            <a:off x="837552" y="2285999"/>
            <a:ext cx="10515600" cy="3961301"/>
          </a:xfrm>
        </p:spPr>
        <p:txBody>
          <a:bodyPr>
            <a:normAutofit/>
          </a:bodyPr>
          <a:lstStyle/>
          <a:p>
            <a:pPr marL="0" indent="0">
              <a:buNone/>
            </a:pPr>
            <a:endParaRPr lang="en-CA"/>
          </a:p>
          <a:p>
            <a:pPr marL="0" indent="0">
              <a:buNone/>
            </a:pPr>
            <a:endParaRPr lang="en-US" b="1"/>
          </a:p>
        </p:txBody>
      </p:sp>
      <p:sp>
        <p:nvSpPr>
          <p:cNvPr id="4" name="Title 3">
            <a:extLst>
              <a:ext uri="{FF2B5EF4-FFF2-40B4-BE49-F238E27FC236}">
                <a16:creationId xmlns:a16="http://schemas.microsoft.com/office/drawing/2014/main" id="{1657C1BD-7748-2B45-9BF1-AC6389EA9425}"/>
              </a:ext>
            </a:extLst>
          </p:cNvPr>
          <p:cNvSpPr>
            <a:spLocks noGrp="1"/>
          </p:cNvSpPr>
          <p:nvPr>
            <p:ph type="title"/>
          </p:nvPr>
        </p:nvSpPr>
        <p:spPr>
          <a:xfrm>
            <a:off x="355721" y="529992"/>
            <a:ext cx="10515600" cy="644978"/>
          </a:xfrm>
        </p:spPr>
        <p:txBody>
          <a:bodyPr/>
          <a:lstStyle/>
          <a:p>
            <a:r>
              <a:rPr lang="en-US" b="1" dirty="0">
                <a:latin typeface="IvyPresto Display SemiBold" panose="020B0404020101010102"/>
              </a:rPr>
              <a:t>MORE RESOURCES</a:t>
            </a:r>
          </a:p>
        </p:txBody>
      </p:sp>
      <p:sp>
        <p:nvSpPr>
          <p:cNvPr id="2" name="TextBox 1">
            <a:extLst>
              <a:ext uri="{FF2B5EF4-FFF2-40B4-BE49-F238E27FC236}">
                <a16:creationId xmlns:a16="http://schemas.microsoft.com/office/drawing/2014/main" id="{D0B7913F-B59A-49EA-A568-6C33A526E75A}"/>
              </a:ext>
            </a:extLst>
          </p:cNvPr>
          <p:cNvSpPr txBox="1"/>
          <p:nvPr/>
        </p:nvSpPr>
        <p:spPr>
          <a:xfrm>
            <a:off x="406728" y="2258243"/>
            <a:ext cx="11396108" cy="1938992"/>
          </a:xfrm>
          <a:prstGeom prst="rect">
            <a:avLst/>
          </a:prstGeom>
          <a:noFill/>
        </p:spPr>
        <p:txBody>
          <a:bodyPr wrap="square" rtlCol="0">
            <a:spAutoFit/>
          </a:bodyPr>
          <a:lstStyle/>
          <a:p>
            <a:r>
              <a:rPr lang="en-US" sz="2000" dirty="0">
                <a:latin typeface="IvyPresto Text" panose="020B0404020101010102"/>
              </a:rPr>
              <a:t>Support House’s Centre for Innovation and Peer Support offers Boundaries and Dual Relationship webinar. </a:t>
            </a:r>
            <a:r>
              <a:rPr lang="en-US" sz="2000" dirty="0">
                <a:latin typeface="IvyPresto Text" panose="020B0404020101010102"/>
                <a:hlinkClick r:id="rId3"/>
              </a:rPr>
              <a:t>https://supporthouse.ca/</a:t>
            </a:r>
            <a:endParaRPr lang="en-US" sz="2000" dirty="0">
              <a:latin typeface="IvyPresto Text" panose="020B0404020101010102"/>
            </a:endParaRPr>
          </a:p>
          <a:p>
            <a:endParaRPr lang="en-US" sz="2000" dirty="0">
              <a:latin typeface="IvyPresto Text" panose="020B0404020101010102"/>
            </a:endParaRPr>
          </a:p>
          <a:p>
            <a:r>
              <a:rPr lang="en-US" sz="2000" dirty="0">
                <a:latin typeface="IvyPresto Text" panose="020B0404020101010102"/>
              </a:rPr>
              <a:t>Sarri Gilman is a licensed marriage and family therapist who provides webinars and resources on the topic of Boundaries. She has also published a book entitled </a:t>
            </a:r>
            <a:r>
              <a:rPr lang="en-US" sz="2000" i="1" dirty="0">
                <a:latin typeface="IvyPresto Text" panose="020B0404020101010102"/>
              </a:rPr>
              <a:t>Transform Your Boundaries. </a:t>
            </a:r>
            <a:r>
              <a:rPr lang="en-US" sz="2000" dirty="0">
                <a:latin typeface="IvyPresto Text" panose="020B0404020101010102"/>
              </a:rPr>
              <a:t>However, she is not specifically speaking about boundaries in the field of Peer Support. </a:t>
            </a:r>
            <a:r>
              <a:rPr lang="en-US" sz="2000" dirty="0">
                <a:latin typeface="IvyPresto Text" panose="020B0404020101010102"/>
                <a:hlinkClick r:id="rId4"/>
              </a:rPr>
              <a:t>https://www.sarrigilman.com/</a:t>
            </a:r>
            <a:r>
              <a:rPr lang="en-US" sz="2000" dirty="0">
                <a:latin typeface="IvyPresto Text" panose="020B0404020101010102"/>
              </a:rPr>
              <a:t> </a:t>
            </a:r>
          </a:p>
        </p:txBody>
      </p:sp>
      <p:sp>
        <p:nvSpPr>
          <p:cNvPr id="3" name="Slide Number Placeholder 2">
            <a:extLst>
              <a:ext uri="{FF2B5EF4-FFF2-40B4-BE49-F238E27FC236}">
                <a16:creationId xmlns:a16="http://schemas.microsoft.com/office/drawing/2014/main" id="{19D2517C-7E85-4B7B-9250-BDBF37B5C5DB}"/>
              </a:ext>
            </a:extLst>
          </p:cNvPr>
          <p:cNvSpPr>
            <a:spLocks noGrp="1"/>
          </p:cNvSpPr>
          <p:nvPr>
            <p:ph type="sldNum" sz="quarter" idx="12"/>
          </p:nvPr>
        </p:nvSpPr>
        <p:spPr/>
        <p:txBody>
          <a:bodyPr/>
          <a:lstStyle/>
          <a:p>
            <a:fld id="{4D92EB4B-722A-417A-874E-D077DFB80C4E}" type="slidenum">
              <a:rPr lang="en-CA" smtClean="0"/>
              <a:t>19</a:t>
            </a:fld>
            <a:endParaRPr lang="en-CA"/>
          </a:p>
        </p:txBody>
      </p:sp>
    </p:spTree>
    <p:extLst>
      <p:ext uri="{BB962C8B-B14F-4D97-AF65-F5344CB8AC3E}">
        <p14:creationId xmlns:p14="http://schemas.microsoft.com/office/powerpoint/2010/main" val="13375642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a:t>Expectations</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a:xfrm>
            <a:off x="430960" y="334552"/>
            <a:ext cx="7677406" cy="472097"/>
          </a:xfrm>
        </p:spPr>
        <p:txBody>
          <a:bodyPr/>
          <a:lstStyle/>
          <a:p>
            <a:r>
              <a:rPr lang="en-US"/>
              <a:t>Module 5 – Boundaries </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2</a:t>
            </a:fld>
            <a:endParaRPr lang="en-US"/>
          </a:p>
        </p:txBody>
      </p:sp>
      <p:sp>
        <p:nvSpPr>
          <p:cNvPr id="7" name="Text Placeholder 6">
            <a:extLst>
              <a:ext uri="{FF2B5EF4-FFF2-40B4-BE49-F238E27FC236}">
                <a16:creationId xmlns:a16="http://schemas.microsoft.com/office/drawing/2014/main" id="{B396B1DD-9BF6-F74F-9D44-936B72D97D82}"/>
              </a:ext>
            </a:extLst>
          </p:cNvPr>
          <p:cNvSpPr>
            <a:spLocks noGrp="1"/>
          </p:cNvSpPr>
          <p:nvPr>
            <p:ph type="body" sz="quarter" idx="14"/>
          </p:nvPr>
        </p:nvSpPr>
        <p:spPr>
          <a:xfrm>
            <a:off x="426459" y="1514812"/>
            <a:ext cx="5705880" cy="3202754"/>
          </a:xfrm>
        </p:spPr>
        <p:txBody>
          <a:bodyPr/>
          <a:lstStyle/>
          <a:p>
            <a:pPr marL="342900" indent="-342900">
              <a:spcAft>
                <a:spcPts val="600"/>
              </a:spcAft>
              <a:buFont typeface="Arial" panose="020B0604020202020204" pitchFamily="34" charset="0"/>
              <a:buChar char="•"/>
            </a:pPr>
            <a:r>
              <a:rPr lang="en-US" sz="1800" dirty="0"/>
              <a:t>Arrive on time.</a:t>
            </a:r>
          </a:p>
          <a:p>
            <a:pPr marL="342900" indent="-342900">
              <a:spcAft>
                <a:spcPts val="600"/>
              </a:spcAft>
              <a:buFont typeface="Arial" panose="020B0604020202020204" pitchFamily="34" charset="0"/>
              <a:buChar char="•"/>
            </a:pPr>
            <a:r>
              <a:rPr lang="en-US" sz="1800" dirty="0"/>
              <a:t>Help us create a confidential, non-judgmental space (no screenshots or recordings).</a:t>
            </a:r>
          </a:p>
          <a:p>
            <a:pPr marL="342900" indent="-342900">
              <a:spcAft>
                <a:spcPts val="600"/>
              </a:spcAft>
              <a:buFont typeface="Arial" panose="020B0604020202020204" pitchFamily="34" charset="0"/>
              <a:buChar char="•"/>
            </a:pPr>
            <a:r>
              <a:rPr lang="en-US" sz="1800" dirty="0"/>
              <a:t>Please keep your phones on silent. </a:t>
            </a:r>
          </a:p>
          <a:p>
            <a:pPr marL="342900" indent="-342900">
              <a:spcAft>
                <a:spcPts val="600"/>
              </a:spcAft>
              <a:buFont typeface="Arial" panose="020B0604020202020204" pitchFamily="34" charset="0"/>
              <a:buChar char="•"/>
            </a:pPr>
            <a:r>
              <a:rPr lang="en-US" sz="1800" dirty="0"/>
              <a:t>Avoid cross-talk and side-talk.</a:t>
            </a:r>
          </a:p>
          <a:p>
            <a:pPr marL="342900" indent="-342900">
              <a:spcAft>
                <a:spcPts val="600"/>
              </a:spcAft>
              <a:buFont typeface="Arial" panose="020B0604020202020204" pitchFamily="34" charset="0"/>
              <a:buChar char="•"/>
            </a:pPr>
            <a:r>
              <a:rPr lang="en-US" sz="1800" dirty="0"/>
              <a:t>Learn from each person’s perspective.</a:t>
            </a:r>
          </a:p>
          <a:p>
            <a:pPr marL="342900" indent="-342900">
              <a:spcAft>
                <a:spcPts val="600"/>
              </a:spcAft>
              <a:buFont typeface="Arial" panose="020B0604020202020204" pitchFamily="34" charset="0"/>
              <a:buChar char="•"/>
            </a:pPr>
            <a:r>
              <a:rPr lang="en-US" sz="1800" dirty="0"/>
              <a:t>Language – please bring new language to us as we recognize that language is ever-changing.</a:t>
            </a:r>
          </a:p>
          <a:p>
            <a:pPr marL="342900" indent="-342900">
              <a:buFont typeface="Arial" panose="020B0604020202020204" pitchFamily="34" charset="0"/>
              <a:buChar char="•"/>
            </a:pPr>
            <a:r>
              <a:rPr lang="en-US" sz="1800" b="1" dirty="0"/>
              <a:t>Have fun!</a:t>
            </a:r>
          </a:p>
        </p:txBody>
      </p:sp>
      <p:sp>
        <p:nvSpPr>
          <p:cNvPr id="10" name="Text Placeholder 6">
            <a:extLst>
              <a:ext uri="{FF2B5EF4-FFF2-40B4-BE49-F238E27FC236}">
                <a16:creationId xmlns:a16="http://schemas.microsoft.com/office/drawing/2014/main" id="{6C5A3931-7F6F-DA6A-59A2-F1CAB5C54B75}"/>
              </a:ext>
            </a:extLst>
          </p:cNvPr>
          <p:cNvSpPr txBox="1">
            <a:spLocks/>
          </p:cNvSpPr>
          <p:nvPr/>
        </p:nvSpPr>
        <p:spPr>
          <a:xfrm>
            <a:off x="426459" y="5195505"/>
            <a:ext cx="6237387" cy="1136715"/>
          </a:xfrm>
          <a:prstGeom prst="rect">
            <a:avLst/>
          </a:prstGeom>
        </p:spPr>
        <p:txBody>
          <a:bodyPr vert="horz" lIns="91440" tIns="45720" rIns="91440" bIns="45720" rtlCol="0">
            <a:noAutofit/>
          </a:bodyPr>
          <a:lstStyle>
            <a:lvl1pPr marL="0" indent="0" algn="l" defTabSz="914400" rtl="0" eaLnBrk="1" latinLnBrk="0" hangingPunct="1">
              <a:lnSpc>
                <a:spcPts val="2600"/>
              </a:lnSpc>
              <a:spcBef>
                <a:spcPts val="0"/>
              </a:spcBef>
              <a:buFontTx/>
              <a:buNone/>
              <a:defRPr sz="1600" kern="0" spc="10" baseline="0">
                <a:solidFill>
                  <a:schemeClr val="tx1"/>
                </a:solidFill>
                <a:latin typeface="IvyPresto Text" panose="020B0404020101010102" pitchFamily="34" charset="0"/>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2000" b="1" dirty="0"/>
              <a:t>From the group:</a:t>
            </a:r>
          </a:p>
          <a:p>
            <a:pPr marL="342900" indent="-342900">
              <a:spcAft>
                <a:spcPts val="600"/>
              </a:spcAft>
              <a:buFont typeface="Arial" panose="020B0604020202020204" pitchFamily="34" charset="0"/>
              <a:buChar char="•"/>
            </a:pPr>
            <a:r>
              <a:rPr lang="en-US" sz="2000" dirty="0"/>
              <a:t>[ADD PARTICIPANT ADDITIONS, IF ANY]</a:t>
            </a:r>
          </a:p>
        </p:txBody>
      </p:sp>
    </p:spTree>
    <p:extLst>
      <p:ext uri="{BB962C8B-B14F-4D97-AF65-F5344CB8AC3E}">
        <p14:creationId xmlns:p14="http://schemas.microsoft.com/office/powerpoint/2010/main" val="4636284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dirty="0"/>
              <a:t>Homework</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p:txBody>
          <a:bodyPr/>
          <a:lstStyle/>
          <a:p>
            <a:r>
              <a:rPr lang="en-US"/>
              <a:t>Module 5 – Boundaries </a:t>
            </a:r>
          </a:p>
        </p:txBody>
      </p:sp>
      <p:sp>
        <p:nvSpPr>
          <p:cNvPr id="5" name="Text Placeholder 4">
            <a:extLst>
              <a:ext uri="{FF2B5EF4-FFF2-40B4-BE49-F238E27FC236}">
                <a16:creationId xmlns:a16="http://schemas.microsoft.com/office/drawing/2014/main" id="{F2574D00-09AB-5D48-8DE9-181A771B5AEE}"/>
              </a:ext>
            </a:extLst>
          </p:cNvPr>
          <p:cNvSpPr>
            <a:spLocks noGrp="1"/>
          </p:cNvSpPr>
          <p:nvPr>
            <p:ph type="body" sz="quarter" idx="3"/>
          </p:nvPr>
        </p:nvSpPr>
        <p:spPr>
          <a:xfrm>
            <a:off x="426460" y="1809833"/>
            <a:ext cx="5157783" cy="580261"/>
          </a:xfrm>
        </p:spPr>
        <p:txBody>
          <a:bodyPr/>
          <a:lstStyle/>
          <a:p>
            <a:r>
              <a:rPr lang="en-US" dirty="0"/>
              <a:t>For Next Time:</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20</a:t>
            </a:fld>
            <a:endParaRPr lang="en-US"/>
          </a:p>
        </p:txBody>
      </p:sp>
      <p:sp>
        <p:nvSpPr>
          <p:cNvPr id="7" name="Text Placeholder 6">
            <a:extLst>
              <a:ext uri="{FF2B5EF4-FFF2-40B4-BE49-F238E27FC236}">
                <a16:creationId xmlns:a16="http://schemas.microsoft.com/office/drawing/2014/main" id="{B396B1DD-9BF6-F74F-9D44-936B72D97D82}"/>
              </a:ext>
            </a:extLst>
          </p:cNvPr>
          <p:cNvSpPr>
            <a:spLocks noGrp="1"/>
          </p:cNvSpPr>
          <p:nvPr>
            <p:ph type="body" sz="quarter" idx="14"/>
          </p:nvPr>
        </p:nvSpPr>
        <p:spPr>
          <a:xfrm>
            <a:off x="426460" y="2324276"/>
            <a:ext cx="5864171" cy="3833998"/>
          </a:xfrm>
        </p:spPr>
        <p:txBody>
          <a:bodyPr/>
          <a:lstStyle/>
          <a:p>
            <a:pPr marL="0" indent="0">
              <a:lnSpc>
                <a:spcPct val="100000"/>
              </a:lnSpc>
              <a:spcAft>
                <a:spcPts val="1200"/>
              </a:spcAft>
              <a:buNone/>
            </a:pPr>
            <a:r>
              <a:rPr lang="en-US" b="1" dirty="0">
                <a:latin typeface="IvyPresto Text" panose="020B0404020101010102"/>
              </a:rPr>
              <a:t>Part 1: </a:t>
            </a:r>
            <a:r>
              <a:rPr lang="en-US" dirty="0">
                <a:latin typeface="IvyPresto Text" panose="020B0404020101010102"/>
              </a:rPr>
              <a:t>Complete the following sentences: </a:t>
            </a:r>
          </a:p>
          <a:p>
            <a:pPr marL="342900" indent="-342900">
              <a:lnSpc>
                <a:spcPct val="100000"/>
              </a:lnSpc>
              <a:spcAft>
                <a:spcPts val="1200"/>
              </a:spcAft>
              <a:buFont typeface="+mj-lt"/>
              <a:buAutoNum type="arabicPeriod"/>
            </a:pPr>
            <a:r>
              <a:rPr lang="en-US" dirty="0">
                <a:latin typeface="IvyPresto Text" panose="020B0404020101010102"/>
              </a:rPr>
              <a:t>To </a:t>
            </a:r>
            <a:r>
              <a:rPr lang="en-US" dirty="0" err="1">
                <a:latin typeface="IvyPresto Text" panose="020B0404020101010102"/>
              </a:rPr>
              <a:t>honour</a:t>
            </a:r>
            <a:r>
              <a:rPr lang="en-US" dirty="0">
                <a:latin typeface="IvyPresto Text" panose="020B0404020101010102"/>
              </a:rPr>
              <a:t> my self care, I... </a:t>
            </a:r>
          </a:p>
          <a:p>
            <a:pPr marL="342900" indent="-342900">
              <a:lnSpc>
                <a:spcPct val="100000"/>
              </a:lnSpc>
              <a:spcAft>
                <a:spcPts val="1200"/>
              </a:spcAft>
              <a:buFont typeface="+mj-lt"/>
              <a:buAutoNum type="arabicPeriod"/>
            </a:pPr>
            <a:r>
              <a:rPr lang="en-US" dirty="0">
                <a:latin typeface="IvyPresto Text" panose="020B0404020101010102"/>
              </a:rPr>
              <a:t>To protect my personal time, I... </a:t>
            </a:r>
          </a:p>
          <a:p>
            <a:pPr marL="342900" indent="-342900">
              <a:lnSpc>
                <a:spcPct val="100000"/>
              </a:lnSpc>
              <a:spcAft>
                <a:spcPts val="1200"/>
              </a:spcAft>
              <a:buFont typeface="+mj-lt"/>
              <a:buAutoNum type="arabicPeriod"/>
            </a:pPr>
            <a:r>
              <a:rPr lang="en-US" dirty="0">
                <a:latin typeface="IvyPresto Text" panose="020B0404020101010102"/>
              </a:rPr>
              <a:t>Between scheduled meeting times my availability is... </a:t>
            </a:r>
          </a:p>
          <a:p>
            <a:pPr marL="342900" indent="-342900">
              <a:lnSpc>
                <a:spcPct val="100000"/>
              </a:lnSpc>
              <a:spcAft>
                <a:spcPts val="1200"/>
              </a:spcAft>
              <a:buFont typeface="+mj-lt"/>
              <a:buAutoNum type="arabicPeriod"/>
            </a:pPr>
            <a:r>
              <a:rPr lang="en-US" dirty="0">
                <a:latin typeface="IvyPresto Text" panose="020B0404020101010102"/>
              </a:rPr>
              <a:t>It is my personal policy that... </a:t>
            </a:r>
          </a:p>
          <a:p>
            <a:pPr marL="342900" indent="-342900">
              <a:lnSpc>
                <a:spcPct val="100000"/>
              </a:lnSpc>
              <a:spcAft>
                <a:spcPts val="1200"/>
              </a:spcAft>
              <a:buFont typeface="+mj-lt"/>
              <a:buAutoNum type="arabicPeriod"/>
            </a:pPr>
            <a:r>
              <a:rPr lang="en-US" dirty="0">
                <a:latin typeface="IvyPresto Text" panose="020B0404020101010102"/>
              </a:rPr>
              <a:t>The following </a:t>
            </a:r>
            <a:r>
              <a:rPr lang="en-US" dirty="0" err="1">
                <a:latin typeface="IvyPresto Text" panose="020B0404020101010102"/>
              </a:rPr>
              <a:t>behaviour</a:t>
            </a:r>
            <a:r>
              <a:rPr lang="en-US" dirty="0">
                <a:latin typeface="IvyPresto Text" panose="020B0404020101010102"/>
              </a:rPr>
              <a:t>/language is unacceptable to me...</a:t>
            </a:r>
          </a:p>
          <a:p>
            <a:pPr marL="0" marR="0" indent="0">
              <a:lnSpc>
                <a:spcPct val="100000"/>
              </a:lnSpc>
              <a:spcBef>
                <a:spcPts val="0"/>
              </a:spcBef>
              <a:buNone/>
            </a:pPr>
            <a:r>
              <a:rPr lang="en-US" b="1" dirty="0">
                <a:effectLst/>
                <a:latin typeface="IvyPresto Text" panose="020B0404020101010102"/>
                <a:ea typeface="Calibri" panose="020F0502020204030204" pitchFamily="34" charset="0"/>
                <a:cs typeface="Times New Roman" panose="02020603050405020304" pitchFamily="18" charset="0"/>
              </a:rPr>
              <a:t>NOTE:</a:t>
            </a:r>
            <a:r>
              <a:rPr lang="en-US" dirty="0">
                <a:effectLst/>
                <a:latin typeface="IvyPresto Text" panose="020B0404020101010102"/>
                <a:ea typeface="Calibri" panose="020F0502020204030204" pitchFamily="34" charset="0"/>
                <a:cs typeface="Times New Roman" panose="02020603050405020304" pitchFamily="18" charset="0"/>
              </a:rPr>
              <a:t> This homework will not be submitted. </a:t>
            </a:r>
          </a:p>
          <a:p>
            <a:pPr marL="0" marR="0" indent="0">
              <a:lnSpc>
                <a:spcPct val="107000"/>
              </a:lnSpc>
              <a:spcBef>
                <a:spcPts val="0"/>
              </a:spcBef>
              <a:spcAft>
                <a:spcPts val="800"/>
              </a:spcAft>
              <a:buNone/>
            </a:pPr>
            <a:endParaRPr lang="en-US" dirty="0">
              <a:effectLst/>
              <a:latin typeface="IvyPresto Text" panose="020B0404020101010102"/>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b="1" dirty="0">
                <a:effectLst/>
                <a:latin typeface="IvyPresto Text" panose="020B0404020101010102"/>
                <a:ea typeface="Calibri" panose="020F0502020204030204" pitchFamily="34" charset="0"/>
                <a:cs typeface="Times New Roman" panose="02020603050405020304" pitchFamily="18" charset="0"/>
              </a:rPr>
              <a:t>Part 2 Video: </a:t>
            </a:r>
            <a:r>
              <a:rPr lang="en-US" dirty="0">
                <a:effectLst/>
                <a:latin typeface="IvyPresto Text" panose="020B0404020101010102"/>
                <a:ea typeface="Calibri" panose="020F0502020204030204" pitchFamily="34" charset="0"/>
                <a:cs typeface="Times New Roman" panose="02020603050405020304" pitchFamily="18" charset="0"/>
              </a:rPr>
              <a:t>Watch the </a:t>
            </a:r>
            <a:r>
              <a:rPr lang="en-CA" dirty="0">
                <a:effectLst/>
                <a:latin typeface="IvyPresto Text" panose="020B0404020101010102"/>
                <a:ea typeface="Calibri" panose="020F0502020204030204" pitchFamily="34" charset="0"/>
                <a:cs typeface="Times New Roman" panose="02020603050405020304" pitchFamily="18" charset="0"/>
              </a:rPr>
              <a:t>Practicing Cultural Humility Webinar by Donna Forget </a:t>
            </a:r>
            <a:r>
              <a:rPr lang="en-US" dirty="0">
                <a:effectLst/>
                <a:latin typeface="IvyPresto Text" panose="020B0404020101010102"/>
                <a:ea typeface="Calibri" panose="020F0502020204030204" pitchFamily="34" charset="0"/>
                <a:cs typeface="Times New Roman" panose="02020603050405020304" pitchFamily="18" charset="0"/>
              </a:rPr>
              <a:t>– 90 minutes </a:t>
            </a:r>
            <a:r>
              <a:rPr lang="en-US" u="sng" dirty="0">
                <a:solidFill>
                  <a:srgbClr val="0563C1"/>
                </a:solidFill>
                <a:effectLst/>
                <a:latin typeface="IvyPresto Text" panose="020B0404020101010102"/>
                <a:ea typeface="Calibri" panose="020F0502020204030204" pitchFamily="34" charset="0"/>
                <a:cs typeface="Times New Roman" panose="02020603050405020304" pitchFamily="18" charset="0"/>
                <a:hlinkClick r:id="rId4"/>
              </a:rPr>
              <a:t>https://vimeo.com/666000889</a:t>
            </a:r>
            <a:endParaRPr lang="en-CA" dirty="0">
              <a:effectLst/>
              <a:latin typeface="IvyPresto Text" panose="020B0404020101010102"/>
              <a:ea typeface="Calibri" panose="020F0502020204030204" pitchFamily="34" charset="0"/>
              <a:cs typeface="Times New Roman" panose="02020603050405020304" pitchFamily="18" charset="0"/>
            </a:endParaRPr>
          </a:p>
          <a:p>
            <a:pPr>
              <a:lnSpc>
                <a:spcPct val="100000"/>
              </a:lnSpc>
            </a:pPr>
            <a:r>
              <a:rPr lang="en-US" dirty="0"/>
              <a:t> </a:t>
            </a:r>
          </a:p>
        </p:txBody>
      </p:sp>
    </p:spTree>
    <p:extLst>
      <p:ext uri="{BB962C8B-B14F-4D97-AF65-F5344CB8AC3E}">
        <p14:creationId xmlns:p14="http://schemas.microsoft.com/office/powerpoint/2010/main" val="36690402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5DFFE-E3B6-9A4D-B6DD-05E4B9784B7A}"/>
              </a:ext>
            </a:extLst>
          </p:cNvPr>
          <p:cNvSpPr>
            <a:spLocks noGrp="1"/>
          </p:cNvSpPr>
          <p:nvPr>
            <p:ph type="ctrTitle"/>
          </p:nvPr>
        </p:nvSpPr>
        <p:spPr/>
        <p:txBody>
          <a:bodyPr/>
          <a:lstStyle/>
          <a:p>
            <a:r>
              <a:rPr lang="en-US"/>
              <a:t>Thank You</a:t>
            </a:r>
          </a:p>
        </p:txBody>
      </p:sp>
    </p:spTree>
    <p:extLst>
      <p:ext uri="{BB962C8B-B14F-4D97-AF65-F5344CB8AC3E}">
        <p14:creationId xmlns:p14="http://schemas.microsoft.com/office/powerpoint/2010/main" val="1208722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5BEE7-80E2-0448-9E1A-D63240B995DD}"/>
              </a:ext>
            </a:extLst>
          </p:cNvPr>
          <p:cNvSpPr>
            <a:spLocks noGrp="1"/>
          </p:cNvSpPr>
          <p:nvPr>
            <p:ph type="ctrTitle"/>
          </p:nvPr>
        </p:nvSpPr>
        <p:spPr/>
        <p:txBody>
          <a:bodyPr/>
          <a:lstStyle/>
          <a:p>
            <a:r>
              <a:rPr lang="en-US"/>
              <a:t>Boundaries</a:t>
            </a:r>
          </a:p>
        </p:txBody>
      </p:sp>
      <p:sp>
        <p:nvSpPr>
          <p:cNvPr id="3" name="Subtitle 2">
            <a:extLst>
              <a:ext uri="{FF2B5EF4-FFF2-40B4-BE49-F238E27FC236}">
                <a16:creationId xmlns:a16="http://schemas.microsoft.com/office/drawing/2014/main" id="{DB5FD151-569A-0141-BB33-3104DAAFC71A}"/>
              </a:ext>
            </a:extLst>
          </p:cNvPr>
          <p:cNvSpPr>
            <a:spLocks noGrp="1"/>
          </p:cNvSpPr>
          <p:nvPr>
            <p:ph type="subTitle" idx="1"/>
          </p:nvPr>
        </p:nvSpPr>
        <p:spPr/>
        <p:txBody>
          <a:bodyPr/>
          <a:lstStyle/>
          <a:p>
            <a:r>
              <a:rPr lang="en-US"/>
              <a:t>Module 5</a:t>
            </a:r>
          </a:p>
        </p:txBody>
      </p:sp>
      <p:sp>
        <p:nvSpPr>
          <p:cNvPr id="4" name="Date Placeholder 3">
            <a:extLst>
              <a:ext uri="{FF2B5EF4-FFF2-40B4-BE49-F238E27FC236}">
                <a16:creationId xmlns:a16="http://schemas.microsoft.com/office/drawing/2014/main" id="{C0F9B8B3-99D3-FE44-87C1-B4CDF9A97985}"/>
              </a:ext>
            </a:extLst>
          </p:cNvPr>
          <p:cNvSpPr>
            <a:spLocks noGrp="1"/>
          </p:cNvSpPr>
          <p:nvPr>
            <p:ph type="dt" sz="half" idx="10"/>
          </p:nvPr>
        </p:nvSpPr>
        <p:spPr/>
        <p:txBody>
          <a:bodyPr/>
          <a:lstStyle/>
          <a:p>
            <a:fld id="{EBB4A18E-A42A-B94D-8678-DBF90D6A87DE}" type="datetime4">
              <a:rPr lang="en-CA" smtClean="0"/>
              <a:t>June 13, 2024</a:t>
            </a:fld>
            <a:endParaRPr lang="en-US"/>
          </a:p>
        </p:txBody>
      </p:sp>
    </p:spTree>
    <p:extLst>
      <p:ext uri="{BB962C8B-B14F-4D97-AF65-F5344CB8AC3E}">
        <p14:creationId xmlns:p14="http://schemas.microsoft.com/office/powerpoint/2010/main" val="27359343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a:t>Land Acknowledgement</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a:t>Module 5 – Boundaries </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738FFEA-31A8-2A45-BE95-11B41D2245F5}" type="slidenum">
              <a:rPr kumimoji="0" lang="en-US" sz="1200" b="0" i="0" u="none" strike="noStrike" kern="1200" cap="none" spc="0" normalizeH="0" baseline="0" noProof="0" smtClean="0">
                <a:ln>
                  <a:noFill/>
                </a:ln>
                <a:solidFill>
                  <a:srgbClr val="3B2D81"/>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srgbClr val="3B2D81"/>
              </a:solidFill>
              <a:effectLst/>
              <a:uLnTx/>
              <a:uFillTx/>
              <a:latin typeface="Calibri" panose="020F0502020204030204"/>
              <a:ea typeface="+mn-ea"/>
              <a:cs typeface="+mn-cs"/>
            </a:endParaRPr>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59" y="1838280"/>
            <a:ext cx="11348781" cy="4204972"/>
          </a:xfrm>
        </p:spPr>
        <p:txBody>
          <a:bodyPr/>
          <a:lstStyle/>
          <a:p>
            <a:pPr>
              <a:lnSpc>
                <a:spcPct val="100000"/>
              </a:lnSpc>
            </a:pPr>
            <a:r>
              <a:rPr lang="en-US" sz="2000" dirty="0"/>
              <a:t>I am speaking to you today from Toronto. Toronto is in the 'Dish With One Spoon Territory’.  The Dish With One Spoon is a treaty between the Anishinaabe, </a:t>
            </a:r>
            <a:r>
              <a:rPr lang="en-US" sz="2000" dirty="0" err="1"/>
              <a:t>Mississaugas</a:t>
            </a:r>
            <a:r>
              <a:rPr lang="en-US" sz="2000" dirty="0"/>
              <a:t> and Haudenosaunee that bound them to share the territory and protect the land. Subsequent Indigenous Nations and peoples, Europeans and all newcomers have been invited into this treaty in the spirit of peace, friendship and respect.</a:t>
            </a:r>
            <a:br>
              <a:rPr lang="en-US" sz="2000" dirty="0"/>
            </a:br>
            <a:endParaRPr lang="en-US" sz="2000" dirty="0"/>
          </a:p>
          <a:p>
            <a:pPr>
              <a:lnSpc>
                <a:spcPct val="100000"/>
              </a:lnSpc>
            </a:pPr>
            <a:r>
              <a:rPr lang="en-US" sz="2000" dirty="0"/>
              <a:t>The "Dish", or sometimes it is called the "Bowl", represents what is now southern Ontario, from the Great Lakes to Quebec and from Lake Simcoe into the United States. *We all eat out of the Dish, all of us that share this territory, with only one spoon. That means we have to share the responsibility of ensuring the dish is never empty, which includes taking care of the land and the creatures we share it with. Importantly, there are no knives at the table, representing that we must keep the peace. </a:t>
            </a:r>
            <a:br>
              <a:rPr lang="en-US" sz="2000" dirty="0"/>
            </a:br>
            <a:br>
              <a:rPr lang="en-US" sz="2000" dirty="0"/>
            </a:br>
            <a:r>
              <a:rPr lang="en-US" sz="2000" dirty="0"/>
              <a:t>We want to acknowledge and respect all Indigenous people who don’t live in their traditional territories but have made a home in different parts of Ontario and have brought their culture with them.</a:t>
            </a:r>
          </a:p>
        </p:txBody>
      </p:sp>
    </p:spTree>
    <p:extLst>
      <p:ext uri="{BB962C8B-B14F-4D97-AF65-F5344CB8AC3E}">
        <p14:creationId xmlns:p14="http://schemas.microsoft.com/office/powerpoint/2010/main" val="3410614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3305DF8-7FCC-814B-9EFC-373A2E2C5D01}"/>
              </a:ext>
            </a:extLst>
          </p:cNvPr>
          <p:cNvSpPr>
            <a:spLocks noGrp="1"/>
          </p:cNvSpPr>
          <p:nvPr>
            <p:ph type="pic" sz="quarter" idx="18"/>
          </p:nvPr>
        </p:nvSpPr>
        <p:spPr/>
        <p:txBody>
          <a:bodyPr/>
          <a:lstStyle/>
          <a:p>
            <a:endParaRPr lang="en-CA"/>
          </a:p>
        </p:txBody>
      </p:sp>
      <p:pic>
        <p:nvPicPr>
          <p:cNvPr id="12" name="Picture Placeholder 11">
            <a:extLst>
              <a:ext uri="{FF2B5EF4-FFF2-40B4-BE49-F238E27FC236}">
                <a16:creationId xmlns:a16="http://schemas.microsoft.com/office/drawing/2014/main" id="{C2C0A7E8-91EF-B04A-8FDA-215E358FEDE2}"/>
              </a:ext>
            </a:extLst>
          </p:cNvPr>
          <p:cNvPicPr>
            <a:picLocks noGrp="1" noChangeAspect="1"/>
          </p:cNvPicPr>
          <p:nvPr>
            <p:ph type="pic" sz="quarter" idx="11"/>
          </p:nvPr>
        </p:nvPicPr>
        <p:blipFill>
          <a:blip r:embed="rId3">
            <a:alphaModFix amt="30000"/>
          </a:blip>
          <a:srcRect l="5772" r="5772"/>
          <a:stretch>
            <a:fillRect/>
          </a:stretch>
        </p:blipFill>
        <p:spPr/>
      </p:pic>
      <p:sp>
        <p:nvSpPr>
          <p:cNvPr id="4" name="Picture Placeholder 3">
            <a:extLst>
              <a:ext uri="{FF2B5EF4-FFF2-40B4-BE49-F238E27FC236}">
                <a16:creationId xmlns:a16="http://schemas.microsoft.com/office/drawing/2014/main" id="{86382D7C-599D-D240-9813-F92864B74886}"/>
              </a:ext>
            </a:extLst>
          </p:cNvPr>
          <p:cNvSpPr>
            <a:spLocks noGrp="1"/>
          </p:cNvSpPr>
          <p:nvPr>
            <p:ph type="pic" sz="quarter" idx="17"/>
          </p:nvPr>
        </p:nvSpPr>
        <p:spPr/>
        <p:txBody>
          <a:bodyPr/>
          <a:lstStyle/>
          <a:p>
            <a:endParaRPr lang="en-CA"/>
          </a:p>
        </p:txBody>
      </p:sp>
      <p:sp>
        <p:nvSpPr>
          <p:cNvPr id="6" name="Text Placeholder 5">
            <a:extLst>
              <a:ext uri="{FF2B5EF4-FFF2-40B4-BE49-F238E27FC236}">
                <a16:creationId xmlns:a16="http://schemas.microsoft.com/office/drawing/2014/main" id="{2C7F598A-549B-2847-ACD7-9B04491E276B}"/>
              </a:ext>
            </a:extLst>
          </p:cNvPr>
          <p:cNvSpPr>
            <a:spLocks noGrp="1"/>
          </p:cNvSpPr>
          <p:nvPr>
            <p:ph type="body" idx="1"/>
          </p:nvPr>
        </p:nvSpPr>
        <p:spPr>
          <a:xfrm>
            <a:off x="430960" y="326314"/>
            <a:ext cx="7677406" cy="531815"/>
          </a:xfrm>
        </p:spPr>
        <p:txBody>
          <a:bodyPr/>
          <a:lstStyle/>
          <a:p>
            <a:r>
              <a:rPr lang="en-US"/>
              <a:t>Module 5 – Boundaries </a:t>
            </a:r>
          </a:p>
        </p:txBody>
      </p:sp>
      <p:sp>
        <p:nvSpPr>
          <p:cNvPr id="8" name="Slide Number Placeholder 7">
            <a:extLst>
              <a:ext uri="{FF2B5EF4-FFF2-40B4-BE49-F238E27FC236}">
                <a16:creationId xmlns:a16="http://schemas.microsoft.com/office/drawing/2014/main" id="{65FA97B2-0073-654E-AC8B-2DEF9D906530}"/>
              </a:ext>
            </a:extLst>
          </p:cNvPr>
          <p:cNvSpPr>
            <a:spLocks noGrp="1"/>
          </p:cNvSpPr>
          <p:nvPr>
            <p:ph type="sldNum" sz="quarter" idx="12"/>
          </p:nvPr>
        </p:nvSpPr>
        <p:spPr/>
        <p:txBody>
          <a:bodyPr/>
          <a:lstStyle/>
          <a:p>
            <a:fld id="{A738FFEA-31A8-2A45-BE95-11B41D2245F5}" type="slidenum">
              <a:rPr lang="en-US" smtClean="0"/>
              <a:pPr/>
              <a:t>5</a:t>
            </a:fld>
            <a:endParaRPr lang="en-US"/>
          </a:p>
        </p:txBody>
      </p:sp>
      <p:sp>
        <p:nvSpPr>
          <p:cNvPr id="9" name="Text Placeholder 8">
            <a:extLst>
              <a:ext uri="{FF2B5EF4-FFF2-40B4-BE49-F238E27FC236}">
                <a16:creationId xmlns:a16="http://schemas.microsoft.com/office/drawing/2014/main" id="{C47277CE-0C50-EA42-97CE-E5CB8DD022DF}"/>
              </a:ext>
            </a:extLst>
          </p:cNvPr>
          <p:cNvSpPr>
            <a:spLocks noGrp="1"/>
          </p:cNvSpPr>
          <p:nvPr>
            <p:ph type="body" sz="quarter" idx="14"/>
          </p:nvPr>
        </p:nvSpPr>
        <p:spPr>
          <a:xfrm>
            <a:off x="8088492" y="2375634"/>
            <a:ext cx="3691250" cy="3858533"/>
          </a:xfrm>
        </p:spPr>
        <p:txBody>
          <a:bodyPr/>
          <a:lstStyle/>
          <a:p>
            <a:pPr marL="0" indent="0" algn="l">
              <a:buNone/>
            </a:pPr>
            <a:r>
              <a:rPr lang="en-US" sz="2000" dirty="0">
                <a:latin typeface="IvyPresto Text" panose="020B0404020101010102"/>
              </a:rPr>
              <a:t>What is your name? </a:t>
            </a:r>
          </a:p>
          <a:p>
            <a:pPr marL="0" indent="0" algn="l">
              <a:buNone/>
            </a:pPr>
            <a:endParaRPr lang="en-US" sz="2000" dirty="0">
              <a:latin typeface="IvyPresto Text" panose="020B0404020101010102"/>
            </a:endParaRPr>
          </a:p>
          <a:p>
            <a:pPr marL="0" indent="0" algn="l">
              <a:buNone/>
            </a:pPr>
            <a:r>
              <a:rPr lang="en-US" sz="2000" dirty="0">
                <a:latin typeface="IvyPresto Text" panose="020B0404020101010102"/>
              </a:rPr>
              <a:t>What is your </a:t>
            </a:r>
            <a:r>
              <a:rPr lang="en-US" sz="2000" dirty="0" err="1">
                <a:latin typeface="IvyPresto Text" panose="020B0404020101010102"/>
              </a:rPr>
              <a:t>favourite</a:t>
            </a:r>
            <a:r>
              <a:rPr lang="en-US" sz="2000" dirty="0">
                <a:latin typeface="IvyPresto Text" panose="020B0404020101010102"/>
              </a:rPr>
              <a:t> smell? </a:t>
            </a:r>
          </a:p>
        </p:txBody>
      </p:sp>
      <p:sp>
        <p:nvSpPr>
          <p:cNvPr id="10" name="Picture Placeholder 9">
            <a:extLst>
              <a:ext uri="{FF2B5EF4-FFF2-40B4-BE49-F238E27FC236}">
                <a16:creationId xmlns:a16="http://schemas.microsoft.com/office/drawing/2014/main" id="{FE28A750-8F6B-E849-9A30-67234E3BBD2B}"/>
              </a:ext>
            </a:extLst>
          </p:cNvPr>
          <p:cNvSpPr>
            <a:spLocks noGrp="1"/>
          </p:cNvSpPr>
          <p:nvPr>
            <p:ph type="pic" sz="quarter" idx="16"/>
          </p:nvPr>
        </p:nvSpPr>
        <p:spPr/>
        <p:txBody>
          <a:bodyPr>
            <a:normAutofit fontScale="25000" lnSpcReduction="20000"/>
          </a:bodyPr>
          <a:lstStyle/>
          <a:p>
            <a:endParaRPr lang="en-CA"/>
          </a:p>
        </p:txBody>
      </p:sp>
      <p:sp>
        <p:nvSpPr>
          <p:cNvPr id="3" name="Title 4">
            <a:extLst>
              <a:ext uri="{FF2B5EF4-FFF2-40B4-BE49-F238E27FC236}">
                <a16:creationId xmlns:a16="http://schemas.microsoft.com/office/drawing/2014/main" id="{CE73B1A6-A821-FA37-EAF1-9BD69BC765FA}"/>
              </a:ext>
            </a:extLst>
          </p:cNvPr>
          <p:cNvSpPr>
            <a:spLocks noGrp="1"/>
          </p:cNvSpPr>
          <p:nvPr>
            <p:ph type="title"/>
          </p:nvPr>
        </p:nvSpPr>
        <p:spPr>
          <a:xfrm>
            <a:off x="426460" y="814748"/>
            <a:ext cx="7681906" cy="513659"/>
          </a:xfrm>
        </p:spPr>
        <p:txBody>
          <a:bodyPr/>
          <a:lstStyle/>
          <a:p>
            <a:r>
              <a:rPr lang="en-US" dirty="0"/>
              <a:t>Icebreaker Activity</a:t>
            </a:r>
          </a:p>
        </p:txBody>
      </p:sp>
    </p:spTree>
    <p:extLst>
      <p:ext uri="{BB962C8B-B14F-4D97-AF65-F5344CB8AC3E}">
        <p14:creationId xmlns:p14="http://schemas.microsoft.com/office/powerpoint/2010/main" val="1973448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6D7CC-0B4F-5E4E-9EEF-B5EE5CD9F305}"/>
              </a:ext>
            </a:extLst>
          </p:cNvPr>
          <p:cNvSpPr>
            <a:spLocks noGrp="1"/>
          </p:cNvSpPr>
          <p:nvPr>
            <p:ph type="title"/>
          </p:nvPr>
        </p:nvSpPr>
        <p:spPr/>
        <p:txBody>
          <a:bodyPr/>
          <a:lstStyle/>
          <a:p>
            <a:r>
              <a:rPr lang="en-US"/>
              <a:t>Module Overview</a:t>
            </a:r>
          </a:p>
        </p:txBody>
      </p:sp>
      <p:sp>
        <p:nvSpPr>
          <p:cNvPr id="3" name="Text Placeholder 2">
            <a:extLst>
              <a:ext uri="{FF2B5EF4-FFF2-40B4-BE49-F238E27FC236}">
                <a16:creationId xmlns:a16="http://schemas.microsoft.com/office/drawing/2014/main" id="{A55ABE0A-1AC5-374F-91CC-B80317C4D482}"/>
              </a:ext>
            </a:extLst>
          </p:cNvPr>
          <p:cNvSpPr>
            <a:spLocks noGrp="1"/>
          </p:cNvSpPr>
          <p:nvPr>
            <p:ph type="body" idx="1"/>
          </p:nvPr>
        </p:nvSpPr>
        <p:spPr>
          <a:xfrm>
            <a:off x="430960" y="334552"/>
            <a:ext cx="11348782" cy="480196"/>
          </a:xfrm>
        </p:spPr>
        <p:txBody>
          <a:bodyPr/>
          <a:lstStyle/>
          <a:p>
            <a:r>
              <a:rPr lang="en-US"/>
              <a:t>Module 5 – Boundaries </a:t>
            </a:r>
          </a:p>
        </p:txBody>
      </p:sp>
      <p:sp>
        <p:nvSpPr>
          <p:cNvPr id="5" name="Slide Number Placeholder 4">
            <a:extLst>
              <a:ext uri="{FF2B5EF4-FFF2-40B4-BE49-F238E27FC236}">
                <a16:creationId xmlns:a16="http://schemas.microsoft.com/office/drawing/2014/main" id="{4D3C56E4-D4E9-3D46-AC59-B3133DB4A398}"/>
              </a:ext>
            </a:extLst>
          </p:cNvPr>
          <p:cNvSpPr>
            <a:spLocks noGrp="1"/>
          </p:cNvSpPr>
          <p:nvPr>
            <p:ph type="sldNum" sz="quarter" idx="12"/>
          </p:nvPr>
        </p:nvSpPr>
        <p:spPr>
          <a:xfrm>
            <a:off x="10102171" y="6158274"/>
            <a:ext cx="1677571" cy="365125"/>
          </a:xfrm>
        </p:spPr>
        <p:txBody>
          <a:bodyPr/>
          <a:lstStyle/>
          <a:p>
            <a:fld id="{A738FFEA-31A8-2A45-BE95-11B41D2245F5}" type="slidenum">
              <a:rPr lang="en-US" smtClean="0"/>
              <a:pPr/>
              <a:t>6</a:t>
            </a:fld>
            <a:endParaRPr lang="en-US"/>
          </a:p>
        </p:txBody>
      </p:sp>
      <p:sp>
        <p:nvSpPr>
          <p:cNvPr id="6" name="Text Placeholder 5">
            <a:extLst>
              <a:ext uri="{FF2B5EF4-FFF2-40B4-BE49-F238E27FC236}">
                <a16:creationId xmlns:a16="http://schemas.microsoft.com/office/drawing/2014/main" id="{679B89B2-C492-D745-9B4E-CDFCCC0A901D}"/>
              </a:ext>
            </a:extLst>
          </p:cNvPr>
          <p:cNvSpPr>
            <a:spLocks noGrp="1"/>
          </p:cNvSpPr>
          <p:nvPr>
            <p:ph type="body" sz="quarter" idx="14"/>
          </p:nvPr>
        </p:nvSpPr>
        <p:spPr>
          <a:xfrm>
            <a:off x="426460" y="2005070"/>
            <a:ext cx="11353281" cy="3859278"/>
          </a:xfrm>
        </p:spPr>
        <p:txBody>
          <a:bodyPr/>
          <a:lstStyle/>
          <a:p>
            <a:pPr marL="0" marR="0" indent="0">
              <a:lnSpc>
                <a:spcPct val="107000"/>
              </a:lnSpc>
              <a:spcBef>
                <a:spcPts val="0"/>
              </a:spcBef>
              <a:buNone/>
            </a:pPr>
            <a:r>
              <a:rPr lang="en-US" sz="2000" dirty="0">
                <a:effectLst/>
                <a:latin typeface="IvyPresto Text" panose="020B0404020101010102"/>
                <a:ea typeface="Calibri" panose="020F0502020204030204" pitchFamily="34" charset="0"/>
                <a:cs typeface="Times New Roman" panose="02020603050405020304" pitchFamily="18" charset="0"/>
              </a:rPr>
              <a:t>In Module 5 we will discuss the importance of boundaries generally and in relation to Peer Support. </a:t>
            </a:r>
          </a:p>
          <a:p>
            <a:pPr marL="0" marR="0" indent="0">
              <a:lnSpc>
                <a:spcPct val="107000"/>
              </a:lnSpc>
              <a:spcBef>
                <a:spcPts val="0"/>
              </a:spcBef>
              <a:buNone/>
            </a:pPr>
            <a:endParaRPr lang="en-US" sz="2000" dirty="0">
              <a:effectLst/>
              <a:latin typeface="IvyPresto Text" panose="020B0404020101010102"/>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2000" dirty="0">
                <a:latin typeface="IvyPresto Text" panose="020B0404020101010102"/>
                <a:ea typeface="Calibri" panose="020F0502020204030204" pitchFamily="34" charset="0"/>
                <a:cs typeface="Times New Roman" panose="02020603050405020304" pitchFamily="18" charset="0"/>
              </a:rPr>
              <a:t>While it can be intimidating to set boundaries, they help build stronger relationships between ourselves and our Peers. By creating and maintaining our own boundaries, we lead by example for our Peers and support them in upholding their own boundaries. </a:t>
            </a:r>
            <a:endParaRPr lang="en-US" sz="2000" dirty="0">
              <a:effectLst/>
              <a:latin typeface="IvyPresto Text" panose="020B0404020101010102"/>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5683701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6D7CC-0B4F-5E4E-9EEF-B5EE5CD9F305}"/>
              </a:ext>
            </a:extLst>
          </p:cNvPr>
          <p:cNvSpPr>
            <a:spLocks noGrp="1"/>
          </p:cNvSpPr>
          <p:nvPr>
            <p:ph type="title"/>
          </p:nvPr>
        </p:nvSpPr>
        <p:spPr/>
        <p:txBody>
          <a:bodyPr/>
          <a:lstStyle/>
          <a:p>
            <a:r>
              <a:rPr lang="en-US" dirty="0"/>
              <a:t>Learning Objectives</a:t>
            </a:r>
          </a:p>
        </p:txBody>
      </p:sp>
      <p:sp>
        <p:nvSpPr>
          <p:cNvPr id="3" name="Text Placeholder 2">
            <a:extLst>
              <a:ext uri="{FF2B5EF4-FFF2-40B4-BE49-F238E27FC236}">
                <a16:creationId xmlns:a16="http://schemas.microsoft.com/office/drawing/2014/main" id="{A55ABE0A-1AC5-374F-91CC-B80317C4D482}"/>
              </a:ext>
            </a:extLst>
          </p:cNvPr>
          <p:cNvSpPr>
            <a:spLocks noGrp="1"/>
          </p:cNvSpPr>
          <p:nvPr>
            <p:ph type="body" idx="1"/>
          </p:nvPr>
        </p:nvSpPr>
        <p:spPr>
          <a:xfrm>
            <a:off x="430960" y="334552"/>
            <a:ext cx="11348782" cy="513659"/>
          </a:xfrm>
        </p:spPr>
        <p:txBody>
          <a:bodyPr/>
          <a:lstStyle/>
          <a:p>
            <a:r>
              <a:rPr lang="en-US" dirty="0"/>
              <a:t>Module 5 – Boundaries </a:t>
            </a:r>
          </a:p>
        </p:txBody>
      </p:sp>
      <p:sp>
        <p:nvSpPr>
          <p:cNvPr id="5" name="Slide Number Placeholder 4">
            <a:extLst>
              <a:ext uri="{FF2B5EF4-FFF2-40B4-BE49-F238E27FC236}">
                <a16:creationId xmlns:a16="http://schemas.microsoft.com/office/drawing/2014/main" id="{4D3C56E4-D4E9-3D46-AC59-B3133DB4A398}"/>
              </a:ext>
            </a:extLst>
          </p:cNvPr>
          <p:cNvSpPr>
            <a:spLocks noGrp="1"/>
          </p:cNvSpPr>
          <p:nvPr>
            <p:ph type="sldNum" sz="quarter" idx="12"/>
          </p:nvPr>
        </p:nvSpPr>
        <p:spPr>
          <a:xfrm>
            <a:off x="10102171" y="6158274"/>
            <a:ext cx="1677571" cy="365125"/>
          </a:xfrm>
        </p:spPr>
        <p:txBody>
          <a:bodyPr/>
          <a:lstStyle/>
          <a:p>
            <a:fld id="{A738FFEA-31A8-2A45-BE95-11B41D2245F5}" type="slidenum">
              <a:rPr lang="en-US" smtClean="0"/>
              <a:pPr/>
              <a:t>7</a:t>
            </a:fld>
            <a:endParaRPr lang="en-US"/>
          </a:p>
        </p:txBody>
      </p:sp>
      <p:sp>
        <p:nvSpPr>
          <p:cNvPr id="6" name="Text Placeholder 5">
            <a:extLst>
              <a:ext uri="{FF2B5EF4-FFF2-40B4-BE49-F238E27FC236}">
                <a16:creationId xmlns:a16="http://schemas.microsoft.com/office/drawing/2014/main" id="{679B89B2-C492-D745-9B4E-CDFCCC0A901D}"/>
              </a:ext>
            </a:extLst>
          </p:cNvPr>
          <p:cNvSpPr>
            <a:spLocks noGrp="1"/>
          </p:cNvSpPr>
          <p:nvPr>
            <p:ph type="body" sz="quarter" idx="14"/>
          </p:nvPr>
        </p:nvSpPr>
        <p:spPr>
          <a:xfrm>
            <a:off x="426460" y="2005071"/>
            <a:ext cx="11348781" cy="4335766"/>
          </a:xfrm>
        </p:spPr>
        <p:txBody>
          <a:bodyPr/>
          <a:lstStyle/>
          <a:p>
            <a:pPr marL="0" indent="0">
              <a:buNone/>
            </a:pPr>
            <a:r>
              <a:rPr lang="en-US" sz="2000" dirty="0">
                <a:solidFill>
                  <a:schemeClr val="tx1">
                    <a:lumMod val="85000"/>
                    <a:lumOff val="15000"/>
                  </a:schemeClr>
                </a:solidFill>
                <a:latin typeface="IvyPresto Text" panose="020B0404020101010102"/>
              </a:rPr>
              <a:t>Through the successful completion of Module 5, you will be able to:</a:t>
            </a:r>
          </a:p>
          <a:p>
            <a:pPr marL="0" indent="0">
              <a:buNone/>
            </a:pPr>
            <a:endParaRPr lang="en-US" sz="2000" dirty="0">
              <a:solidFill>
                <a:schemeClr val="tx1">
                  <a:lumMod val="85000"/>
                  <a:lumOff val="15000"/>
                </a:schemeClr>
              </a:solidFill>
              <a:latin typeface="IvyPresto Text" panose="020B0404020101010102"/>
            </a:endParaRPr>
          </a:p>
          <a:p>
            <a:pPr marL="457200" indent="-457200">
              <a:spcAft>
                <a:spcPts val="1200"/>
              </a:spcAft>
              <a:buAutoNum type="arabicPeriod"/>
            </a:pPr>
            <a:r>
              <a:rPr lang="en-US" sz="2000" dirty="0">
                <a:solidFill>
                  <a:schemeClr val="tx1">
                    <a:lumMod val="85000"/>
                    <a:lumOff val="15000"/>
                  </a:schemeClr>
                </a:solidFill>
                <a:latin typeface="IvyPresto Text" panose="020B0404020101010102"/>
              </a:rPr>
              <a:t>Describe the significance of Boundaries. </a:t>
            </a:r>
          </a:p>
          <a:p>
            <a:pPr marL="457200" indent="-457200">
              <a:spcAft>
                <a:spcPts val="1200"/>
              </a:spcAft>
              <a:buAutoNum type="arabicPeriod"/>
            </a:pPr>
            <a:r>
              <a:rPr lang="en-US" sz="2000" dirty="0">
                <a:solidFill>
                  <a:schemeClr val="tx1">
                    <a:lumMod val="85000"/>
                    <a:lumOff val="15000"/>
                  </a:schemeClr>
                </a:solidFill>
                <a:latin typeface="IvyPresto Text" panose="020B0404020101010102"/>
              </a:rPr>
              <a:t>Identify your own boundaries and those of the larger Peer Support organization where you work.</a:t>
            </a:r>
          </a:p>
          <a:p>
            <a:pPr marL="457200" indent="-457200">
              <a:spcAft>
                <a:spcPts val="1200"/>
              </a:spcAft>
              <a:buAutoNum type="arabicPeriod"/>
            </a:pPr>
            <a:r>
              <a:rPr lang="en-US" sz="2000" dirty="0">
                <a:solidFill>
                  <a:schemeClr val="tx1">
                    <a:lumMod val="85000"/>
                    <a:lumOff val="15000"/>
                  </a:schemeClr>
                </a:solidFill>
                <a:latin typeface="IvyPresto Text" panose="020B0404020101010102"/>
              </a:rPr>
              <a:t>Implement your boundaries in a Peer Support setting.</a:t>
            </a:r>
            <a:endParaRPr lang="en-US" sz="2000" dirty="0">
              <a:latin typeface="IvyPresto Text" panose="020B0404020101010102"/>
            </a:endParaRPr>
          </a:p>
        </p:txBody>
      </p:sp>
    </p:spTree>
    <p:extLst>
      <p:ext uri="{BB962C8B-B14F-4D97-AF65-F5344CB8AC3E}">
        <p14:creationId xmlns:p14="http://schemas.microsoft.com/office/powerpoint/2010/main" val="3501897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0016B-9905-4EA1-BDC9-57094AAC948F}"/>
              </a:ext>
            </a:extLst>
          </p:cNvPr>
          <p:cNvSpPr>
            <a:spLocks noGrp="1"/>
          </p:cNvSpPr>
          <p:nvPr>
            <p:ph type="title"/>
          </p:nvPr>
        </p:nvSpPr>
        <p:spPr>
          <a:xfrm>
            <a:off x="385591" y="724036"/>
            <a:ext cx="10281216" cy="645972"/>
          </a:xfrm>
        </p:spPr>
        <p:txBody>
          <a:bodyPr>
            <a:normAutofit/>
          </a:bodyPr>
          <a:lstStyle/>
          <a:p>
            <a:r>
              <a:rPr lang="en-US" b="0" dirty="0">
                <a:solidFill>
                  <a:schemeClr val="tx1">
                    <a:lumMod val="85000"/>
                    <a:lumOff val="15000"/>
                  </a:schemeClr>
                </a:solidFill>
                <a:latin typeface="IvyPresto Display SemiBold" panose="020B0404020101010102"/>
              </a:rPr>
              <a:t>What are boundaries?</a:t>
            </a:r>
            <a:endParaRPr lang="en-CA" b="0" dirty="0">
              <a:solidFill>
                <a:schemeClr val="tx1">
                  <a:lumMod val="85000"/>
                  <a:lumOff val="15000"/>
                </a:schemeClr>
              </a:solidFill>
              <a:latin typeface="IvyPresto Display SemiBold" panose="020B0404020101010102"/>
            </a:endParaRPr>
          </a:p>
        </p:txBody>
      </p:sp>
      <p:sp>
        <p:nvSpPr>
          <p:cNvPr id="3" name="Content Placeholder 2">
            <a:extLst>
              <a:ext uri="{FF2B5EF4-FFF2-40B4-BE49-F238E27FC236}">
                <a16:creationId xmlns:a16="http://schemas.microsoft.com/office/drawing/2014/main" id="{D7760CB9-BA6D-4421-AB30-03C2ED311961}"/>
              </a:ext>
            </a:extLst>
          </p:cNvPr>
          <p:cNvSpPr>
            <a:spLocks noGrp="1"/>
          </p:cNvSpPr>
          <p:nvPr>
            <p:ph idx="1"/>
          </p:nvPr>
        </p:nvSpPr>
        <p:spPr>
          <a:xfrm>
            <a:off x="385591" y="2126255"/>
            <a:ext cx="11417245" cy="3852514"/>
          </a:xfrm>
        </p:spPr>
        <p:txBody>
          <a:bodyPr anchor="t">
            <a:noAutofit/>
          </a:bodyPr>
          <a:lstStyle/>
          <a:p>
            <a:pPr marL="0" indent="0">
              <a:lnSpc>
                <a:spcPct val="100000"/>
              </a:lnSpc>
              <a:spcBef>
                <a:spcPts val="0"/>
              </a:spcBef>
              <a:spcAft>
                <a:spcPts val="1200"/>
              </a:spcAft>
              <a:buNone/>
            </a:pPr>
            <a:r>
              <a:rPr lang="en-US" sz="1800" b="0" i="0" dirty="0">
                <a:effectLst/>
                <a:latin typeface="IvyPresto Text" panose="020B0404020101010102"/>
              </a:rPr>
              <a:t>“All relationships need boundaries. A boundary is an imaginary line that separates me from you. They separate your physical space, your feelings, needs, and responsibilities from others. Your boundaries also tell other people how they can treat you – what’s acceptable and what isn’t. Without boundaries, people may take advantage of you because you haven’t set limits about how you expect to be treated.”</a:t>
            </a:r>
          </a:p>
          <a:p>
            <a:pPr marL="0" indent="0" algn="r">
              <a:lnSpc>
                <a:spcPct val="100000"/>
              </a:lnSpc>
              <a:spcBef>
                <a:spcPts val="0"/>
              </a:spcBef>
              <a:buNone/>
            </a:pPr>
            <a:r>
              <a:rPr lang="en-US" sz="1800" b="0" i="0" dirty="0">
                <a:effectLst/>
                <a:latin typeface="IvyPresto Text" panose="020B0404020101010102"/>
              </a:rPr>
              <a:t> – livewellwithsharonmartin.com/what-are-boundaries</a:t>
            </a:r>
          </a:p>
          <a:p>
            <a:pPr marL="0" indent="0">
              <a:lnSpc>
                <a:spcPct val="100000"/>
              </a:lnSpc>
              <a:spcBef>
                <a:spcPts val="0"/>
              </a:spcBef>
              <a:buNone/>
            </a:pPr>
            <a:endParaRPr lang="en-US" sz="1800" dirty="0">
              <a:latin typeface="IvyPresto Text" panose="020B0404020101010102"/>
            </a:endParaRPr>
          </a:p>
          <a:p>
            <a:pPr marL="0" indent="0">
              <a:lnSpc>
                <a:spcPct val="100000"/>
              </a:lnSpc>
              <a:spcBef>
                <a:spcPts val="0"/>
              </a:spcBef>
              <a:spcAft>
                <a:spcPts val="1200"/>
              </a:spcAft>
              <a:buNone/>
            </a:pPr>
            <a:r>
              <a:rPr lang="en-US" sz="1800" dirty="0">
                <a:latin typeface="IvyPresto Text" panose="020B0404020101010102"/>
              </a:rPr>
              <a:t>“</a:t>
            </a:r>
            <a:r>
              <a:rPr lang="en-US" sz="1800" b="0" i="0" dirty="0">
                <a:effectLst/>
                <a:latin typeface="IvyPresto Text" panose="020B0404020101010102"/>
              </a:rPr>
              <a:t>In mental health, clinicians are taught that boundaries keep people in “appropriate” roles: the patient is the patient and the clinician is not. In Peer Support we don’t have fixed roles with each other. Sometimes we are the listener, sometimes the listened to, and sometimes that even changes in one conversation! This gets confusing sometimes.”</a:t>
            </a:r>
          </a:p>
          <a:p>
            <a:pPr marL="0" indent="0" algn="r">
              <a:lnSpc>
                <a:spcPct val="100000"/>
              </a:lnSpc>
              <a:spcBef>
                <a:spcPts val="0"/>
              </a:spcBef>
              <a:buNone/>
            </a:pPr>
            <a:r>
              <a:rPr lang="en-US" sz="1800" b="0" i="0" dirty="0">
                <a:effectLst/>
                <a:latin typeface="IvyPresto Text" panose="020B0404020101010102"/>
              </a:rPr>
              <a:t> – mentalhealthrecovery.com</a:t>
            </a:r>
            <a:endParaRPr lang="en-US" sz="1800" dirty="0">
              <a:latin typeface="IvyPresto Text" panose="020B0404020101010102"/>
            </a:endParaRPr>
          </a:p>
        </p:txBody>
      </p:sp>
      <p:sp>
        <p:nvSpPr>
          <p:cNvPr id="4" name="Slide Number Placeholder 3">
            <a:extLst>
              <a:ext uri="{FF2B5EF4-FFF2-40B4-BE49-F238E27FC236}">
                <a16:creationId xmlns:a16="http://schemas.microsoft.com/office/drawing/2014/main" id="{785AD385-9F7F-41F1-BCC0-98C63FE46A53}"/>
              </a:ext>
            </a:extLst>
          </p:cNvPr>
          <p:cNvSpPr>
            <a:spLocks noGrp="1"/>
          </p:cNvSpPr>
          <p:nvPr>
            <p:ph type="sldNum" sz="quarter" idx="12"/>
          </p:nvPr>
        </p:nvSpPr>
        <p:spPr/>
        <p:txBody>
          <a:bodyPr/>
          <a:lstStyle/>
          <a:p>
            <a:fld id="{4D92EB4B-722A-417A-874E-D077DFB80C4E}" type="slidenum">
              <a:rPr lang="en-CA" smtClean="0"/>
              <a:t>8</a:t>
            </a:fld>
            <a:endParaRPr lang="en-CA"/>
          </a:p>
        </p:txBody>
      </p:sp>
    </p:spTree>
    <p:extLst>
      <p:ext uri="{BB962C8B-B14F-4D97-AF65-F5344CB8AC3E}">
        <p14:creationId xmlns:p14="http://schemas.microsoft.com/office/powerpoint/2010/main" val="23982323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0016B-9905-4EA1-BDC9-57094AAC948F}"/>
              </a:ext>
            </a:extLst>
          </p:cNvPr>
          <p:cNvSpPr>
            <a:spLocks noGrp="1"/>
          </p:cNvSpPr>
          <p:nvPr>
            <p:ph type="title"/>
          </p:nvPr>
        </p:nvSpPr>
        <p:spPr>
          <a:xfrm>
            <a:off x="374573" y="659002"/>
            <a:ext cx="10679095" cy="1188720"/>
          </a:xfrm>
        </p:spPr>
        <p:txBody>
          <a:bodyPr>
            <a:normAutofit/>
          </a:bodyPr>
          <a:lstStyle/>
          <a:p>
            <a:r>
              <a:rPr lang="en-US" b="0" dirty="0">
                <a:solidFill>
                  <a:schemeClr val="tx1">
                    <a:lumMod val="85000"/>
                    <a:lumOff val="15000"/>
                  </a:schemeClr>
                </a:solidFill>
                <a:latin typeface="IvyPresto Display SemiBold" panose="020B0404020101010102"/>
              </a:rPr>
              <a:t>Disclaimer on Boundaries </a:t>
            </a:r>
            <a:endParaRPr lang="en-CA" b="0" dirty="0">
              <a:solidFill>
                <a:schemeClr val="tx1">
                  <a:lumMod val="85000"/>
                  <a:lumOff val="15000"/>
                </a:schemeClr>
              </a:solidFill>
              <a:latin typeface="IvyPresto Display SemiBold" panose="020B0404020101010102"/>
            </a:endParaRPr>
          </a:p>
        </p:txBody>
      </p:sp>
      <p:sp>
        <p:nvSpPr>
          <p:cNvPr id="3" name="Content Placeholder 2">
            <a:extLst>
              <a:ext uri="{FF2B5EF4-FFF2-40B4-BE49-F238E27FC236}">
                <a16:creationId xmlns:a16="http://schemas.microsoft.com/office/drawing/2014/main" id="{D7760CB9-BA6D-4421-AB30-03C2ED311961}"/>
              </a:ext>
            </a:extLst>
          </p:cNvPr>
          <p:cNvSpPr>
            <a:spLocks noGrp="1"/>
          </p:cNvSpPr>
          <p:nvPr>
            <p:ph idx="1"/>
          </p:nvPr>
        </p:nvSpPr>
        <p:spPr>
          <a:xfrm>
            <a:off x="374573" y="2005070"/>
            <a:ext cx="11428263" cy="3857640"/>
          </a:xfrm>
        </p:spPr>
        <p:txBody>
          <a:bodyPr anchor="t">
            <a:normAutofit/>
          </a:bodyPr>
          <a:lstStyle/>
          <a:p>
            <a:pPr marL="0" indent="0">
              <a:lnSpc>
                <a:spcPct val="100000"/>
              </a:lnSpc>
              <a:spcBef>
                <a:spcPts val="0"/>
              </a:spcBef>
              <a:buNone/>
            </a:pPr>
            <a:r>
              <a:rPr lang="en-US" sz="1800" dirty="0">
                <a:latin typeface="IvyPresto Text" panose="020B0404020101010102"/>
              </a:rPr>
              <a:t>Creating, implementing and maintaining boundaries is a skill that you develop. You will become more experienced as you practice this skill. It takes reflection and intention to identify what your boundaries are and how you feel most comfortable applying them.</a:t>
            </a:r>
          </a:p>
          <a:p>
            <a:pPr marL="0" indent="0">
              <a:lnSpc>
                <a:spcPct val="100000"/>
              </a:lnSpc>
              <a:spcBef>
                <a:spcPts val="0"/>
              </a:spcBef>
              <a:buNone/>
            </a:pPr>
            <a:r>
              <a:rPr lang="en-US" sz="1800" dirty="0">
                <a:latin typeface="IvyPresto Text" panose="020B0404020101010102"/>
              </a:rPr>
              <a:t> </a:t>
            </a:r>
          </a:p>
          <a:p>
            <a:pPr marL="0" indent="0">
              <a:lnSpc>
                <a:spcPct val="100000"/>
              </a:lnSpc>
              <a:spcBef>
                <a:spcPts val="0"/>
              </a:spcBef>
              <a:buNone/>
            </a:pPr>
            <a:r>
              <a:rPr lang="en-US" sz="1800" dirty="0">
                <a:latin typeface="IvyPresto Text" panose="020B0404020101010102"/>
              </a:rPr>
              <a:t>That being said, the sooner within a peer support relationship you implement these boundaries, the more mutually beneficial the relationship will be. </a:t>
            </a:r>
          </a:p>
          <a:p>
            <a:pPr marL="0" indent="0">
              <a:lnSpc>
                <a:spcPct val="100000"/>
              </a:lnSpc>
              <a:spcBef>
                <a:spcPts val="0"/>
              </a:spcBef>
              <a:buNone/>
            </a:pPr>
            <a:endParaRPr lang="en-US" sz="1800" dirty="0">
              <a:latin typeface="IvyPresto Text" panose="020B0404020101010102"/>
            </a:endParaRPr>
          </a:p>
          <a:p>
            <a:pPr marL="0" indent="0">
              <a:lnSpc>
                <a:spcPct val="100000"/>
              </a:lnSpc>
              <a:spcBef>
                <a:spcPts val="0"/>
              </a:spcBef>
              <a:buNone/>
            </a:pPr>
            <a:r>
              <a:rPr lang="en-US" sz="1800" dirty="0">
                <a:latin typeface="IvyPresto Text" panose="020B0404020101010102"/>
              </a:rPr>
              <a:t>Setting personal limits not only protects your boundaries but exemplifies boundary-setting in all aspects of life for both you and your peer. </a:t>
            </a:r>
          </a:p>
          <a:p>
            <a:pPr marL="0" indent="0">
              <a:lnSpc>
                <a:spcPct val="100000"/>
              </a:lnSpc>
              <a:spcBef>
                <a:spcPts val="0"/>
              </a:spcBef>
              <a:buNone/>
            </a:pPr>
            <a:endParaRPr lang="en-US" sz="1800" dirty="0">
              <a:latin typeface="IvyPresto Text" panose="020B0404020101010102"/>
            </a:endParaRPr>
          </a:p>
          <a:p>
            <a:pPr marL="0" indent="0">
              <a:lnSpc>
                <a:spcPct val="100000"/>
              </a:lnSpc>
              <a:spcBef>
                <a:spcPts val="0"/>
              </a:spcBef>
              <a:buNone/>
            </a:pPr>
            <a:r>
              <a:rPr lang="en-US" sz="1800" dirty="0">
                <a:latin typeface="IvyPresto Text" panose="020B0404020101010102"/>
              </a:rPr>
              <a:t>While boundary setting can be intimidating, it is an important part of establishing healthy relationships. </a:t>
            </a:r>
          </a:p>
        </p:txBody>
      </p:sp>
      <p:sp>
        <p:nvSpPr>
          <p:cNvPr id="4" name="Slide Number Placeholder 3">
            <a:extLst>
              <a:ext uri="{FF2B5EF4-FFF2-40B4-BE49-F238E27FC236}">
                <a16:creationId xmlns:a16="http://schemas.microsoft.com/office/drawing/2014/main" id="{C2FCC0FB-3A51-456E-8930-809FA5623490}"/>
              </a:ext>
            </a:extLst>
          </p:cNvPr>
          <p:cNvSpPr>
            <a:spLocks noGrp="1"/>
          </p:cNvSpPr>
          <p:nvPr>
            <p:ph type="sldNum" sz="quarter" idx="12"/>
          </p:nvPr>
        </p:nvSpPr>
        <p:spPr/>
        <p:txBody>
          <a:bodyPr/>
          <a:lstStyle/>
          <a:p>
            <a:fld id="{4D92EB4B-722A-417A-874E-D077DFB80C4E}" type="slidenum">
              <a:rPr lang="en-CA" smtClean="0"/>
              <a:t>9</a:t>
            </a:fld>
            <a:endParaRPr lang="en-CA"/>
          </a:p>
        </p:txBody>
      </p:sp>
    </p:spTree>
    <p:extLst>
      <p:ext uri="{BB962C8B-B14F-4D97-AF65-F5344CB8AC3E}">
        <p14:creationId xmlns:p14="http://schemas.microsoft.com/office/powerpoint/2010/main" val="1844100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3">
      <a:dk1>
        <a:srgbClr val="3B2D81"/>
      </a:dk1>
      <a:lt1>
        <a:srgbClr val="FFFFFF"/>
      </a:lt1>
      <a:dk2>
        <a:srgbClr val="3B2D81"/>
      </a:dk2>
      <a:lt2>
        <a:srgbClr val="FFFFFF"/>
      </a:lt2>
      <a:accent1>
        <a:srgbClr val="4472C4"/>
      </a:accent1>
      <a:accent2>
        <a:srgbClr val="ED7D31"/>
      </a:accent2>
      <a:accent3>
        <a:srgbClr val="A5A5A5"/>
      </a:accent3>
      <a:accent4>
        <a:srgbClr val="FFC000"/>
      </a:accent4>
      <a:accent5>
        <a:srgbClr val="5B9BD5"/>
      </a:accent5>
      <a:accent6>
        <a:srgbClr val="70AD47"/>
      </a:accent6>
      <a:hlink>
        <a:srgbClr val="F7543C"/>
      </a:hlink>
      <a:folHlink>
        <a:srgbClr val="CD260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erWorks_PPT_Template_Dec15" id="{9F92385B-2474-294A-880E-38AE507E084C}" vid="{6C647880-13BE-AD4B-A421-48E4DAE2FAD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LengthInSeconds xmlns="55c4c3e0-b5a6-4d17-8208-23131be646c2" xsi:nil="true"/>
    <PleaseensureyouCOPYdocumentbeforeediting_x002e_ xmlns="55c4c3e0-b5a6-4d17-8208-23131be646c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F90AADE53214F4BBEB5AFA0C3321DC6" ma:contentTypeVersion="15" ma:contentTypeDescription="Create a new document." ma:contentTypeScope="" ma:versionID="ab5a95665a8102a732fe7686af29c1c4">
  <xsd:schema xmlns:xsd="http://www.w3.org/2001/XMLSchema" xmlns:xs="http://www.w3.org/2001/XMLSchema" xmlns:p="http://schemas.microsoft.com/office/2006/metadata/properties" xmlns:ns2="55c4c3e0-b5a6-4d17-8208-23131be646c2" xmlns:ns3="0ec5c850-d167-47b1-9816-f7dea4e6d71f" targetNamespace="http://schemas.microsoft.com/office/2006/metadata/properties" ma:root="true" ma:fieldsID="047ab89ee34afae48de62107e8e6b879" ns2:_="" ns3:_="">
    <xsd:import namespace="55c4c3e0-b5a6-4d17-8208-23131be646c2"/>
    <xsd:import namespace="0ec5c850-d167-47b1-9816-f7dea4e6d71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3:SharedWithUsers" minOccurs="0"/>
                <xsd:element ref="ns3:SharedWithDetails" minOccurs="0"/>
                <xsd:element ref="ns2:PleaseensureyouCOPYdocumentbeforeediting_x002e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c4c3e0-b5a6-4d17-8208-23131be646c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PleaseensureyouCOPYdocumentbeforeediting_x002e_" ma:index="22" nillable="true" ma:displayName="Please ensure you COPY document before editing." ma:format="Dropdown" ma:internalName="PleaseensureyouCOPYdocumentbeforeediting_x002e_">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ec5c850-d167-47b1-9816-f7dea4e6d71f"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FBA5FF4-A139-4D42-B20D-61E02CF2EABF}">
  <ds:schemaRefs>
    <ds:schemaRef ds:uri="http://schemas.microsoft.com/sharepoint/v3/contenttype/forms"/>
  </ds:schemaRefs>
</ds:datastoreItem>
</file>

<file path=customXml/itemProps2.xml><?xml version="1.0" encoding="utf-8"?>
<ds:datastoreItem xmlns:ds="http://schemas.openxmlformats.org/officeDocument/2006/customXml" ds:itemID="{17E91725-B1A8-49E5-AEA7-8E83861EDC9A}">
  <ds:schemaRefs>
    <ds:schemaRef ds:uri="http://schemas.microsoft.com/office/infopath/2007/PartnerControls"/>
    <ds:schemaRef ds:uri="http://schemas.microsoft.com/office/2006/documentManagement/types"/>
    <ds:schemaRef ds:uri="0ec5c850-d167-47b1-9816-f7dea4e6d71f"/>
    <ds:schemaRef ds:uri="http://schemas.microsoft.com/office/2006/metadata/properties"/>
    <ds:schemaRef ds:uri="http://purl.org/dc/terms/"/>
    <ds:schemaRef ds:uri="55c4c3e0-b5a6-4d17-8208-23131be646c2"/>
    <ds:schemaRef ds:uri="http://purl.org/dc/dcmitype/"/>
    <ds:schemaRef ds:uri="http://schemas.openxmlformats.org/package/2006/metadata/core-properties"/>
    <ds:schemaRef ds:uri="http://www.w3.org/XML/1998/namespace"/>
    <ds:schemaRef ds:uri="http://purl.org/dc/elements/1.1/"/>
  </ds:schemaRefs>
</ds:datastoreItem>
</file>

<file path=customXml/itemProps3.xml><?xml version="1.0" encoding="utf-8"?>
<ds:datastoreItem xmlns:ds="http://schemas.openxmlformats.org/officeDocument/2006/customXml" ds:itemID="{01EB45C7-ACAE-4AFA-A79E-32BC78799F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5c4c3e0-b5a6-4d17-8208-23131be646c2"/>
    <ds:schemaRef ds:uri="0ec5c850-d167-47b1-9816-f7dea4e6d7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42</TotalTime>
  <Words>3098</Words>
  <Application>Microsoft Office PowerPoint</Application>
  <PresentationFormat>Widescreen</PresentationFormat>
  <Paragraphs>290</Paragraphs>
  <Slides>21</Slides>
  <Notes>21</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21</vt:i4>
      </vt:variant>
    </vt:vector>
  </HeadingPairs>
  <TitlesOfParts>
    <vt:vector size="36" baseType="lpstr">
      <vt:lpstr>Arial</vt:lpstr>
      <vt:lpstr>Calibri</vt:lpstr>
      <vt:lpstr>Calibri Light</vt:lpstr>
      <vt:lpstr>IvyPresto Display</vt:lpstr>
      <vt:lpstr>IvyPresto Display SemiBold</vt:lpstr>
      <vt:lpstr>IvyPresto Text</vt:lpstr>
      <vt:lpstr>MuktaMahee ExtraLight</vt:lpstr>
      <vt:lpstr>MuktaMahee Light</vt:lpstr>
      <vt:lpstr>MuktaMahee Medium</vt:lpstr>
      <vt:lpstr>MuktaMahee Regular</vt:lpstr>
      <vt:lpstr>Segoe UI</vt:lpstr>
      <vt:lpstr>Times New Roman</vt:lpstr>
      <vt:lpstr>Verdana</vt:lpstr>
      <vt:lpstr>Office Theme</vt:lpstr>
      <vt:lpstr>1_Office Theme</vt:lpstr>
      <vt:lpstr>Housekeeping</vt:lpstr>
      <vt:lpstr>Expectations</vt:lpstr>
      <vt:lpstr>Boundaries</vt:lpstr>
      <vt:lpstr>Land Acknowledgement</vt:lpstr>
      <vt:lpstr>Icebreaker Activity</vt:lpstr>
      <vt:lpstr>Module Overview</vt:lpstr>
      <vt:lpstr>Learning Objectives</vt:lpstr>
      <vt:lpstr>What are boundaries?</vt:lpstr>
      <vt:lpstr>Disclaimer on Boundaries </vt:lpstr>
      <vt:lpstr>EXTERNAL LIMITS</vt:lpstr>
      <vt:lpstr>INTERNAL LIMITS</vt:lpstr>
      <vt:lpstr>PowerPoint Presentation</vt:lpstr>
      <vt:lpstr>HOUSEKEEPING AND EXPECTATIONS</vt:lpstr>
      <vt:lpstr>GROUP DISCUSSION</vt:lpstr>
      <vt:lpstr>Things to Remember When Establishing Boundaries </vt:lpstr>
      <vt:lpstr>SCENARIO </vt:lpstr>
      <vt:lpstr>How to Respond to A Boundary Crossing</vt:lpstr>
      <vt:lpstr>SCENARIO </vt:lpstr>
      <vt:lpstr>MORE RESOURCES</vt:lpstr>
      <vt:lpstr>Homework</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Housekeeping</dc:title>
  <dc:creator>Kiki Chang</dc:creator>
  <cp:lastModifiedBy>Karin Thoms</cp:lastModifiedBy>
  <cp:revision>14</cp:revision>
  <cp:lastPrinted>2023-01-16T06:38:46Z</cp:lastPrinted>
  <dcterms:created xsi:type="dcterms:W3CDTF">2023-01-01T00:36:40Z</dcterms:created>
  <dcterms:modified xsi:type="dcterms:W3CDTF">2024-06-14T01:04:06Z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0x0101009F90AADE53214F4BBEB5AFA0C3321DC6</vt:lpwstr>
  </property>
  <property fmtid="{D5CDD505-2E9C-101B-9397-08002B2CF9AE}" pid="3" name="Order">
    <vt:r8>127900</vt:r8>
  </property>
  <property fmtid="{D5CDD505-2E9C-101B-9397-08002B2CF9AE}" pid="4" name="_SourceUrl">
    <vt:lpwstr/>
  </property>
  <property fmtid="{D5CDD505-2E9C-101B-9397-08002B2CF9AE}" pid="5" name="_SharedFileIndex">
    <vt:lpwstr/>
  </property>
  <property fmtid="{D5CDD505-2E9C-101B-9397-08002B2CF9AE}" pid="6" name="ComplianceAssetId">
    <vt:lpwstr/>
  </property>
  <property fmtid="{D5CDD505-2E9C-101B-9397-08002B2CF9AE}" pid="7" name="_ExtendedDescription">
    <vt:lpwstr/>
  </property>
  <property fmtid="{D5CDD505-2E9C-101B-9397-08002B2CF9AE}" pid="8" name="TriggerFlowInfo">
    <vt:lpwstr/>
  </property>
</Properties>
</file>